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handoutMasterIdLst>
    <p:handoutMasterId r:id="rId37"/>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2" r:id="rId17"/>
    <p:sldId id="271" r:id="rId18"/>
    <p:sldId id="273" r:id="rId19"/>
    <p:sldId id="274" r:id="rId20"/>
    <p:sldId id="275" r:id="rId21"/>
    <p:sldId id="276" r:id="rId22"/>
    <p:sldId id="288" r:id="rId23"/>
    <p:sldId id="289" r:id="rId24"/>
    <p:sldId id="278" r:id="rId25"/>
    <p:sldId id="279" r:id="rId26"/>
    <p:sldId id="280" r:id="rId27"/>
    <p:sldId id="282" r:id="rId28"/>
    <p:sldId id="281" r:id="rId29"/>
    <p:sldId id="284" r:id="rId30"/>
    <p:sldId id="285" r:id="rId31"/>
    <p:sldId id="286" r:id="rId32"/>
    <p:sldId id="287" r:id="rId33"/>
    <p:sldId id="290" r:id="rId34"/>
    <p:sldId id="291"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41" d="100"/>
          <a:sy n="41" d="100"/>
        </p:scale>
        <p:origin x="-750" y="-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B9186B8-17C2-4B09-8F79-004B08E0D1CA}" type="datetimeFigureOut">
              <a:rPr lang="en-US" smtClean="0"/>
              <a:pPr/>
              <a:t>9/10/2013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D56ED0D-B9A0-4E07-AAF6-F3158A191096}" type="slidenum">
              <a:rPr lang="en-US" smtClean="0"/>
              <a:pPr/>
              <a:t>‹#›</a:t>
            </a:fld>
            <a:endParaRPr lang="en-US"/>
          </a:p>
        </p:txBody>
      </p:sp>
    </p:spTree>
    <p:extLst>
      <p:ext uri="{BB962C8B-B14F-4D97-AF65-F5344CB8AC3E}">
        <p14:creationId xmlns:p14="http://schemas.microsoft.com/office/powerpoint/2010/main" val="18664153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5FAFD5A-8F51-49CD-8CEF-C7A394B8621A}" type="datetimeFigureOut">
              <a:rPr lang="en-US" smtClean="0"/>
              <a:pPr/>
              <a:t>9/10/2013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D1A111-87E6-46C9-B8A0-47B7017DA32F}" type="slidenum">
              <a:rPr lang="en-US" smtClean="0"/>
              <a:pPr/>
              <a:t>‹#›</a:t>
            </a:fld>
            <a:endParaRPr lang="en-US" dirty="0"/>
          </a:p>
        </p:txBody>
      </p:sp>
    </p:spTree>
    <p:extLst>
      <p:ext uri="{BB962C8B-B14F-4D97-AF65-F5344CB8AC3E}">
        <p14:creationId xmlns:p14="http://schemas.microsoft.com/office/powerpoint/2010/main" val="1088022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5D1A111-87E6-46C9-B8A0-47B7017DA32F}" type="slidenum">
              <a:rPr lang="en-US" smtClean="0"/>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5D1A111-87E6-46C9-B8A0-47B7017DA32F}" type="slidenum">
              <a:rPr lang="en-US" smtClean="0"/>
              <a:pPr/>
              <a:t>34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D1A111-87E6-46C9-B8A0-47B7017DA32F}"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0C6D77B-5F43-4F49-BEED-0331F89441B9}" type="datetimeFigureOut">
              <a:rPr lang="en-US" smtClean="0"/>
              <a:pPr/>
              <a:t>9/10/2013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E1B326D-54C2-493C-A8ED-2573DCF4DDD2}"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0C6D77B-5F43-4F49-BEED-0331F89441B9}" type="datetimeFigureOut">
              <a:rPr lang="en-US" smtClean="0"/>
              <a:pPr/>
              <a:t>9/10/2013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E1B326D-54C2-493C-A8ED-2573DCF4DDD2}"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0C6D77B-5F43-4F49-BEED-0331F89441B9}" type="datetimeFigureOut">
              <a:rPr lang="en-US" smtClean="0"/>
              <a:pPr/>
              <a:t>9/10/2013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E1B326D-54C2-493C-A8ED-2573DCF4DDD2}"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0C6D77B-5F43-4F49-BEED-0331F89441B9}" type="datetimeFigureOut">
              <a:rPr lang="en-US" smtClean="0"/>
              <a:pPr/>
              <a:t>9/10/2013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E1B326D-54C2-493C-A8ED-2573DCF4DDD2}"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0C6D77B-5F43-4F49-BEED-0331F89441B9}" type="datetimeFigureOut">
              <a:rPr lang="en-US" smtClean="0"/>
              <a:pPr/>
              <a:t>9/10/2013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E1B326D-54C2-493C-A8ED-2573DCF4DDD2}"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0C6D77B-5F43-4F49-BEED-0331F89441B9}" type="datetimeFigureOut">
              <a:rPr lang="en-US" smtClean="0"/>
              <a:pPr/>
              <a:t>9/10/2013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E1B326D-54C2-493C-A8ED-2573DCF4DDD2}"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0C6D77B-5F43-4F49-BEED-0331F89441B9}" type="datetimeFigureOut">
              <a:rPr lang="en-US" smtClean="0"/>
              <a:pPr/>
              <a:t>9/10/2013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E1B326D-54C2-493C-A8ED-2573DCF4DDD2}"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0C6D77B-5F43-4F49-BEED-0331F89441B9}" type="datetimeFigureOut">
              <a:rPr lang="en-US" smtClean="0"/>
              <a:pPr/>
              <a:t>9/10/2013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E1B326D-54C2-493C-A8ED-2573DCF4DDD2}"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C6D77B-5F43-4F49-BEED-0331F89441B9}" type="datetimeFigureOut">
              <a:rPr lang="en-US" smtClean="0"/>
              <a:pPr/>
              <a:t>9/10/2013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E1B326D-54C2-493C-A8ED-2573DCF4DDD2}"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C6D77B-5F43-4F49-BEED-0331F89441B9}" type="datetimeFigureOut">
              <a:rPr lang="en-US" smtClean="0"/>
              <a:pPr/>
              <a:t>9/10/2013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E1B326D-54C2-493C-A8ED-2573DCF4DDD2}"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C6D77B-5F43-4F49-BEED-0331F89441B9}" type="datetimeFigureOut">
              <a:rPr lang="en-US" smtClean="0"/>
              <a:pPr/>
              <a:t>9/10/2013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E1B326D-54C2-493C-A8ED-2573DCF4DDD2}"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lumMod val="5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C6D77B-5F43-4F49-BEED-0331F89441B9}" type="datetimeFigureOut">
              <a:rPr lang="en-US" smtClean="0"/>
              <a:pPr/>
              <a:t>9/10/2013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1B326D-54C2-493C-A8ED-2573DCF4DDD2}"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hyperlink" Target="http://en.wikipedia.org/wiki/File:1000-1100,_Norman._-_033_-_Costumes_of_All_Nations_(1882).JPG"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0.gif"/></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Middle Ages </a:t>
            </a:r>
            <a:endParaRPr lang="en-US" dirty="0"/>
          </a:p>
        </p:txBody>
      </p:sp>
      <p:sp>
        <p:nvSpPr>
          <p:cNvPr id="3" name="Subtitle 2"/>
          <p:cNvSpPr>
            <a:spLocks noGrp="1"/>
          </p:cNvSpPr>
          <p:nvPr>
            <p:ph type="subTitle" idx="1"/>
          </p:nvPr>
        </p:nvSpPr>
        <p:spPr/>
        <p:txBody>
          <a:bodyPr/>
          <a:lstStyle/>
          <a:p>
            <a:r>
              <a:rPr lang="en-US" dirty="0" smtClean="0"/>
              <a:t>Europe After The Fall of Rome</a:t>
            </a:r>
          </a:p>
          <a:p>
            <a:r>
              <a:rPr lang="en-US" dirty="0" smtClean="0"/>
              <a:t>And </a:t>
            </a:r>
          </a:p>
          <a:p>
            <a:r>
              <a:rPr lang="en-US" dirty="0" smtClean="0"/>
              <a:t>Feudalism and The Manor System</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C000"/>
                </a:solidFill>
              </a:rPr>
              <a:t>Europe After the Fall of Rome</a:t>
            </a:r>
            <a:br>
              <a:rPr lang="en-US" dirty="0" smtClean="0">
                <a:solidFill>
                  <a:srgbClr val="FFC000"/>
                </a:solidFill>
              </a:rPr>
            </a:br>
            <a:r>
              <a:rPr lang="en-US" dirty="0" smtClean="0">
                <a:solidFill>
                  <a:srgbClr val="FFC000"/>
                </a:solidFill>
              </a:rPr>
              <a:t>Pages 503-505</a:t>
            </a:r>
            <a:endParaRPr lang="en-US" dirty="0">
              <a:solidFill>
                <a:srgbClr val="FFC000"/>
              </a:solidFill>
            </a:endParaRPr>
          </a:p>
        </p:txBody>
      </p:sp>
      <p:sp>
        <p:nvSpPr>
          <p:cNvPr id="3" name="Content Placeholder 2"/>
          <p:cNvSpPr>
            <a:spLocks noGrp="1"/>
          </p:cNvSpPr>
          <p:nvPr>
            <p:ph idx="1"/>
          </p:nvPr>
        </p:nvSpPr>
        <p:spPr>
          <a:xfrm>
            <a:off x="457200" y="1600200"/>
            <a:ext cx="5943600" cy="5257800"/>
          </a:xfrm>
        </p:spPr>
        <p:txBody>
          <a:bodyPr>
            <a:normAutofit/>
          </a:bodyPr>
          <a:lstStyle/>
          <a:p>
            <a:r>
              <a:rPr lang="en-US" dirty="0" smtClean="0">
                <a:solidFill>
                  <a:schemeClr val="bg2">
                    <a:lumMod val="90000"/>
                  </a:schemeClr>
                </a:solidFill>
              </a:rPr>
              <a:t>Charlemagne was a good leader by doing things to improve the lands he conquered. He built schools and brought in scholars. He developed a new system of money. He also gave land to nobles who were responsible for maintaining the roads, bridges, and fortifications and defense walls. </a:t>
            </a:r>
          </a:p>
        </p:txBody>
      </p:sp>
      <p:pic>
        <p:nvPicPr>
          <p:cNvPr id="31746" name="Picture 2" descr="http://t1.gstatic.com/images?q=tbn:ANd9GcT529kuZYnLMVreNMLdchk_lyaaa3CByawOdanyI8GYcF4rMaVF"/>
          <p:cNvPicPr>
            <a:picLocks noChangeAspect="1" noChangeArrowheads="1"/>
          </p:cNvPicPr>
          <p:nvPr/>
        </p:nvPicPr>
        <p:blipFill>
          <a:blip r:embed="rId3" cstate="print"/>
          <a:srcRect/>
          <a:stretch>
            <a:fillRect/>
          </a:stretch>
        </p:blipFill>
        <p:spPr bwMode="auto">
          <a:xfrm>
            <a:off x="6629400" y="990600"/>
            <a:ext cx="1962150" cy="2333625"/>
          </a:xfrm>
          <a:prstGeom prst="rect">
            <a:avLst/>
          </a:prstGeom>
          <a:noFill/>
        </p:spPr>
      </p:pic>
      <p:pic>
        <p:nvPicPr>
          <p:cNvPr id="31748" name="Picture 4" descr="http://www.traditioninaction.org/religious/religiousimages/H077_meeting.jpg"/>
          <p:cNvPicPr>
            <a:picLocks noChangeAspect="1" noChangeArrowheads="1"/>
          </p:cNvPicPr>
          <p:nvPr/>
        </p:nvPicPr>
        <p:blipFill>
          <a:blip r:embed="rId4" cstate="print"/>
          <a:srcRect/>
          <a:stretch>
            <a:fillRect/>
          </a:stretch>
        </p:blipFill>
        <p:spPr bwMode="auto">
          <a:xfrm>
            <a:off x="6553200" y="3429000"/>
            <a:ext cx="2155153" cy="317266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1746"/>
                                        </p:tgtEl>
                                        <p:attrNameLst>
                                          <p:attrName>style.visibility</p:attrName>
                                        </p:attrNameLst>
                                      </p:cBhvr>
                                      <p:to>
                                        <p:strVal val="visible"/>
                                      </p:to>
                                    </p:set>
                                    <p:anim calcmode="lin" valueType="num">
                                      <p:cBhvr>
                                        <p:cTn id="15" dur="500" fill="hold"/>
                                        <p:tgtEl>
                                          <p:spTgt spid="31746"/>
                                        </p:tgtEl>
                                        <p:attrNameLst>
                                          <p:attrName>ppt_w</p:attrName>
                                        </p:attrNameLst>
                                      </p:cBhvr>
                                      <p:tavLst>
                                        <p:tav tm="0">
                                          <p:val>
                                            <p:fltVal val="0"/>
                                          </p:val>
                                        </p:tav>
                                        <p:tav tm="100000">
                                          <p:val>
                                            <p:strVal val="#ppt_w"/>
                                          </p:val>
                                        </p:tav>
                                      </p:tavLst>
                                    </p:anim>
                                    <p:anim calcmode="lin" valueType="num">
                                      <p:cBhvr>
                                        <p:cTn id="16" dur="500" fill="hold"/>
                                        <p:tgtEl>
                                          <p:spTgt spid="31746"/>
                                        </p:tgtEl>
                                        <p:attrNameLst>
                                          <p:attrName>ppt_h</p:attrName>
                                        </p:attrNameLst>
                                      </p:cBhvr>
                                      <p:tavLst>
                                        <p:tav tm="0">
                                          <p:val>
                                            <p:fltVal val="0"/>
                                          </p:val>
                                        </p:tav>
                                        <p:tav tm="100000">
                                          <p:val>
                                            <p:strVal val="#ppt_h"/>
                                          </p:val>
                                        </p:tav>
                                      </p:tavLst>
                                    </p:anim>
                                    <p:anim calcmode="lin" valueType="num">
                                      <p:cBhvr>
                                        <p:cTn id="17" dur="500" fill="hold"/>
                                        <p:tgtEl>
                                          <p:spTgt spid="31746"/>
                                        </p:tgtEl>
                                        <p:attrNameLst>
                                          <p:attrName>style.rotation</p:attrName>
                                        </p:attrNameLst>
                                      </p:cBhvr>
                                      <p:tavLst>
                                        <p:tav tm="0">
                                          <p:val>
                                            <p:fltVal val="360"/>
                                          </p:val>
                                        </p:tav>
                                        <p:tav tm="100000">
                                          <p:val>
                                            <p:fltVal val="0"/>
                                          </p:val>
                                        </p:tav>
                                      </p:tavLst>
                                    </p:anim>
                                    <p:animEffect transition="in" filter="fade">
                                      <p:cBhvr>
                                        <p:cTn id="18" dur="500"/>
                                        <p:tgtEl>
                                          <p:spTgt spid="31746"/>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31748"/>
                                        </p:tgtEl>
                                        <p:attrNameLst>
                                          <p:attrName>style.visibility</p:attrName>
                                        </p:attrNameLst>
                                      </p:cBhvr>
                                      <p:to>
                                        <p:strVal val="visible"/>
                                      </p:to>
                                    </p:set>
                                    <p:anim calcmode="lin" valueType="num">
                                      <p:cBhvr>
                                        <p:cTn id="23" dur="500" fill="hold"/>
                                        <p:tgtEl>
                                          <p:spTgt spid="31748"/>
                                        </p:tgtEl>
                                        <p:attrNameLst>
                                          <p:attrName>ppt_w</p:attrName>
                                        </p:attrNameLst>
                                      </p:cBhvr>
                                      <p:tavLst>
                                        <p:tav tm="0">
                                          <p:val>
                                            <p:fltVal val="0"/>
                                          </p:val>
                                        </p:tav>
                                        <p:tav tm="100000">
                                          <p:val>
                                            <p:strVal val="#ppt_w"/>
                                          </p:val>
                                        </p:tav>
                                      </p:tavLst>
                                    </p:anim>
                                    <p:anim calcmode="lin" valueType="num">
                                      <p:cBhvr>
                                        <p:cTn id="24" dur="500" fill="hold"/>
                                        <p:tgtEl>
                                          <p:spTgt spid="31748"/>
                                        </p:tgtEl>
                                        <p:attrNameLst>
                                          <p:attrName>ppt_h</p:attrName>
                                        </p:attrNameLst>
                                      </p:cBhvr>
                                      <p:tavLst>
                                        <p:tav tm="0">
                                          <p:val>
                                            <p:fltVal val="0"/>
                                          </p:val>
                                        </p:tav>
                                        <p:tav tm="100000">
                                          <p:val>
                                            <p:strVal val="#ppt_h"/>
                                          </p:val>
                                        </p:tav>
                                      </p:tavLst>
                                    </p:anim>
                                    <p:anim calcmode="lin" valueType="num">
                                      <p:cBhvr>
                                        <p:cTn id="25" dur="500" fill="hold"/>
                                        <p:tgtEl>
                                          <p:spTgt spid="31748"/>
                                        </p:tgtEl>
                                        <p:attrNameLst>
                                          <p:attrName>style.rotation</p:attrName>
                                        </p:attrNameLst>
                                      </p:cBhvr>
                                      <p:tavLst>
                                        <p:tav tm="0">
                                          <p:val>
                                            <p:fltVal val="360"/>
                                          </p:val>
                                        </p:tav>
                                        <p:tav tm="100000">
                                          <p:val>
                                            <p:fltVal val="0"/>
                                          </p:val>
                                        </p:tav>
                                      </p:tavLst>
                                    </p:anim>
                                    <p:animEffect transition="in" filter="fade">
                                      <p:cBhvr>
                                        <p:cTn id="26" dur="500"/>
                                        <p:tgtEl>
                                          <p:spTgt spid="31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C000"/>
                </a:solidFill>
              </a:rPr>
              <a:t>Europe After the Fall of Rome</a:t>
            </a:r>
            <a:br>
              <a:rPr lang="en-US" dirty="0" smtClean="0">
                <a:solidFill>
                  <a:srgbClr val="FFC000"/>
                </a:solidFill>
              </a:rPr>
            </a:br>
            <a:r>
              <a:rPr lang="en-US" dirty="0" smtClean="0">
                <a:solidFill>
                  <a:srgbClr val="FFC000"/>
                </a:solidFill>
              </a:rPr>
              <a:t>Pages 503-505</a:t>
            </a:r>
            <a:endParaRPr lang="en-US" dirty="0"/>
          </a:p>
        </p:txBody>
      </p:sp>
      <p:sp>
        <p:nvSpPr>
          <p:cNvPr id="3" name="Content Placeholder 2"/>
          <p:cNvSpPr>
            <a:spLocks noGrp="1"/>
          </p:cNvSpPr>
          <p:nvPr>
            <p:ph idx="1"/>
          </p:nvPr>
        </p:nvSpPr>
        <p:spPr/>
        <p:txBody>
          <a:bodyPr/>
          <a:lstStyle/>
          <a:p>
            <a:r>
              <a:rPr lang="en-US" dirty="0" smtClean="0">
                <a:solidFill>
                  <a:schemeClr val="bg2">
                    <a:lumMod val="90000"/>
                  </a:schemeClr>
                </a:solidFill>
              </a:rPr>
              <a:t>During the same time period that Charlemagne was building his empire invaders began attacking settlements all over the continent. </a:t>
            </a:r>
          </a:p>
          <a:p>
            <a:r>
              <a:rPr lang="en-US" dirty="0" smtClean="0">
                <a:solidFill>
                  <a:schemeClr val="bg2">
                    <a:lumMod val="90000"/>
                  </a:schemeClr>
                </a:solidFill>
              </a:rPr>
              <a:t>Muslims came from the South. Magyars attacked from the East. The Vikings from Scandinavia invaded from the North. </a:t>
            </a:r>
            <a:endParaRPr lang="en-US" dirty="0">
              <a:solidFill>
                <a:schemeClr val="bg2">
                  <a:lumMod val="9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C000"/>
                </a:solidFill>
              </a:rPr>
              <a:t>Europe After the Fall of Rome</a:t>
            </a:r>
            <a:br>
              <a:rPr lang="en-US" dirty="0" smtClean="0">
                <a:solidFill>
                  <a:srgbClr val="FFC000"/>
                </a:solidFill>
              </a:rPr>
            </a:br>
            <a:r>
              <a:rPr lang="en-US" dirty="0" smtClean="0">
                <a:solidFill>
                  <a:srgbClr val="FFC000"/>
                </a:solidFill>
              </a:rPr>
              <a:t>Pages 503-505</a:t>
            </a:r>
            <a:endParaRPr lang="en-US" dirty="0"/>
          </a:p>
        </p:txBody>
      </p:sp>
      <p:pic>
        <p:nvPicPr>
          <p:cNvPr id="1026" name="Picture 2" descr="http://www2.coloradocollege.edu/Dept/HY/Ashley/hy105/Map_-_Viking_Islam__Magyar_Invasions_to_11C.JPG"/>
          <p:cNvPicPr>
            <a:picLocks noChangeAspect="1" noChangeArrowheads="1"/>
          </p:cNvPicPr>
          <p:nvPr/>
        </p:nvPicPr>
        <p:blipFill>
          <a:blip r:embed="rId3" cstate="print"/>
          <a:srcRect/>
          <a:stretch>
            <a:fillRect/>
          </a:stretch>
        </p:blipFill>
        <p:spPr bwMode="auto">
          <a:xfrm>
            <a:off x="1143000" y="1447800"/>
            <a:ext cx="6934200" cy="5072974"/>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C000"/>
                </a:solidFill>
              </a:rPr>
              <a:t>Europe After the Fall of Rome</a:t>
            </a:r>
            <a:br>
              <a:rPr lang="en-US" dirty="0" smtClean="0">
                <a:solidFill>
                  <a:srgbClr val="FFC000"/>
                </a:solidFill>
              </a:rPr>
            </a:br>
            <a:r>
              <a:rPr lang="en-US" dirty="0" smtClean="0">
                <a:solidFill>
                  <a:srgbClr val="FFC000"/>
                </a:solidFill>
              </a:rPr>
              <a:t>Pages 503-505</a:t>
            </a:r>
            <a:endParaRPr lang="en-US" dirty="0"/>
          </a:p>
        </p:txBody>
      </p:sp>
      <p:sp>
        <p:nvSpPr>
          <p:cNvPr id="3" name="Content Placeholder 2"/>
          <p:cNvSpPr>
            <a:spLocks noGrp="1"/>
          </p:cNvSpPr>
          <p:nvPr>
            <p:ph idx="1"/>
          </p:nvPr>
        </p:nvSpPr>
        <p:spPr>
          <a:xfrm>
            <a:off x="0" y="1600200"/>
            <a:ext cx="6400800" cy="5257800"/>
          </a:xfrm>
        </p:spPr>
        <p:txBody>
          <a:bodyPr>
            <a:normAutofit/>
          </a:bodyPr>
          <a:lstStyle/>
          <a:p>
            <a:r>
              <a:rPr lang="en-US" dirty="0" smtClean="0">
                <a:solidFill>
                  <a:schemeClr val="bg2">
                    <a:lumMod val="90000"/>
                  </a:schemeClr>
                </a:solidFill>
              </a:rPr>
              <a:t>Vikings were the fiercest of the invaders and after Charlemagne’s death they were the group mostly responsible for the break up of Charlemagne’s Empire. </a:t>
            </a:r>
          </a:p>
          <a:p>
            <a:r>
              <a:rPr lang="en-US" dirty="0" smtClean="0">
                <a:solidFill>
                  <a:schemeClr val="bg2">
                    <a:lumMod val="90000"/>
                  </a:schemeClr>
                </a:solidFill>
              </a:rPr>
              <a:t>First the Vikings conquered and looted the lands in Europe. </a:t>
            </a:r>
          </a:p>
          <a:p>
            <a:r>
              <a:rPr lang="en-US" dirty="0" smtClean="0">
                <a:solidFill>
                  <a:schemeClr val="bg2">
                    <a:lumMod val="90000"/>
                  </a:schemeClr>
                </a:solidFill>
              </a:rPr>
              <a:t>Then they later set up trade centers and trade routes. </a:t>
            </a:r>
          </a:p>
          <a:p>
            <a:endParaRPr lang="en-US" dirty="0">
              <a:solidFill>
                <a:schemeClr val="bg2">
                  <a:lumMod val="90000"/>
                </a:schemeClr>
              </a:solidFill>
            </a:endParaRPr>
          </a:p>
        </p:txBody>
      </p:sp>
      <p:pic>
        <p:nvPicPr>
          <p:cNvPr id="37890" name="Picture 2" descr="http://lib.lbcc.edu/handouts/images/Vikings/vikings3.jpg"/>
          <p:cNvPicPr>
            <a:picLocks noChangeAspect="1" noChangeArrowheads="1"/>
          </p:cNvPicPr>
          <p:nvPr/>
        </p:nvPicPr>
        <p:blipFill>
          <a:blip r:embed="rId3" cstate="print"/>
          <a:srcRect/>
          <a:stretch>
            <a:fillRect/>
          </a:stretch>
        </p:blipFill>
        <p:spPr bwMode="auto">
          <a:xfrm>
            <a:off x="6173225" y="2133601"/>
            <a:ext cx="2870313" cy="3810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37890"/>
                                        </p:tgtEl>
                                        <p:attrNameLst>
                                          <p:attrName>style.visibility</p:attrName>
                                        </p:attrNameLst>
                                      </p:cBhvr>
                                      <p:to>
                                        <p:strVal val="visible"/>
                                      </p:to>
                                    </p:set>
                                    <p:anim calcmode="lin" valueType="num">
                                      <p:cBhvr>
                                        <p:cTn id="14" dur="500" fill="hold"/>
                                        <p:tgtEl>
                                          <p:spTgt spid="37890"/>
                                        </p:tgtEl>
                                        <p:attrNameLst>
                                          <p:attrName>ppt_w</p:attrName>
                                        </p:attrNameLst>
                                      </p:cBhvr>
                                      <p:tavLst>
                                        <p:tav tm="0">
                                          <p:val>
                                            <p:fltVal val="0"/>
                                          </p:val>
                                        </p:tav>
                                        <p:tav tm="100000">
                                          <p:val>
                                            <p:strVal val="#ppt_w"/>
                                          </p:val>
                                        </p:tav>
                                      </p:tavLst>
                                    </p:anim>
                                    <p:anim calcmode="lin" valueType="num">
                                      <p:cBhvr>
                                        <p:cTn id="15" dur="500" fill="hold"/>
                                        <p:tgtEl>
                                          <p:spTgt spid="37890"/>
                                        </p:tgtEl>
                                        <p:attrNameLst>
                                          <p:attrName>ppt_h</p:attrName>
                                        </p:attrNameLst>
                                      </p:cBhvr>
                                      <p:tavLst>
                                        <p:tav tm="0">
                                          <p:val>
                                            <p:fltVal val="0"/>
                                          </p:val>
                                        </p:tav>
                                        <p:tav tm="100000">
                                          <p:val>
                                            <p:strVal val="#ppt_h"/>
                                          </p:val>
                                        </p:tav>
                                      </p:tavLst>
                                    </p:anim>
                                    <p:anim calcmode="lin" valueType="num">
                                      <p:cBhvr>
                                        <p:cTn id="16" dur="500" fill="hold"/>
                                        <p:tgtEl>
                                          <p:spTgt spid="37890"/>
                                        </p:tgtEl>
                                        <p:attrNameLst>
                                          <p:attrName>style.rotation</p:attrName>
                                        </p:attrNameLst>
                                      </p:cBhvr>
                                      <p:tavLst>
                                        <p:tav tm="0">
                                          <p:val>
                                            <p:fltVal val="360"/>
                                          </p:val>
                                        </p:tav>
                                        <p:tav tm="100000">
                                          <p:val>
                                            <p:fltVal val="0"/>
                                          </p:val>
                                        </p:tav>
                                      </p:tavLst>
                                    </p:anim>
                                    <p:animEffect transition="in" filter="fade">
                                      <p:cBhvr>
                                        <p:cTn id="17" dur="500"/>
                                        <p:tgtEl>
                                          <p:spTgt spid="37890"/>
                                        </p:tgtEl>
                                      </p:cBhvr>
                                    </p:animEffect>
                                  </p:childTnLst>
                                </p:cTn>
                              </p:par>
                            </p:childTnLst>
                          </p:cTn>
                        </p:par>
                      </p:childTnLst>
                    </p:cTn>
                  </p:par>
                  <p:par>
                    <p:cTn id="18" fill="hold">
                      <p:stCondLst>
                        <p:cond delay="indefinite"/>
                      </p:stCondLst>
                      <p:childTnLst>
                        <p:par>
                          <p:cTn id="19" fill="hold">
                            <p:stCondLst>
                              <p:cond delay="0"/>
                            </p:stCondLst>
                            <p:childTnLst>
                              <p:par>
                                <p:cTn id="20" presetID="49" presetClass="entr" presetSubtype="0" decel="10000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 calcmode="lin" valueType="num">
                                      <p:cBhvr>
                                        <p:cTn id="2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4"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25" dur="500"/>
                                        <p:tgtEl>
                                          <p:spTgt spid="3">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9" presetClass="entr" presetSubtype="0" decel="100000" fill="hold"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 calcmode="lin" valueType="num">
                                      <p:cBhvr>
                                        <p:cTn id="30"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1"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32"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3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C000"/>
                </a:solidFill>
              </a:rPr>
              <a:t>Europe After the Fall of Rome</a:t>
            </a:r>
            <a:br>
              <a:rPr lang="en-US" dirty="0" smtClean="0">
                <a:solidFill>
                  <a:srgbClr val="FFC000"/>
                </a:solidFill>
              </a:rPr>
            </a:br>
            <a:r>
              <a:rPr lang="en-US" dirty="0" smtClean="0">
                <a:solidFill>
                  <a:srgbClr val="FFC000"/>
                </a:solidFill>
              </a:rPr>
              <a:t>Pages 503-505</a:t>
            </a:r>
            <a:endParaRPr lang="en-US" dirty="0"/>
          </a:p>
        </p:txBody>
      </p:sp>
      <p:sp>
        <p:nvSpPr>
          <p:cNvPr id="3" name="Content Placeholder 2"/>
          <p:cNvSpPr>
            <a:spLocks noGrp="1"/>
          </p:cNvSpPr>
          <p:nvPr>
            <p:ph idx="1"/>
          </p:nvPr>
        </p:nvSpPr>
        <p:spPr>
          <a:xfrm>
            <a:off x="4419600" y="1600200"/>
            <a:ext cx="4267200" cy="4525963"/>
          </a:xfrm>
        </p:spPr>
        <p:txBody>
          <a:bodyPr>
            <a:normAutofit fontScale="92500" lnSpcReduction="20000"/>
          </a:bodyPr>
          <a:lstStyle/>
          <a:p>
            <a:r>
              <a:rPr lang="en-US" dirty="0" smtClean="0">
                <a:solidFill>
                  <a:schemeClr val="bg2">
                    <a:lumMod val="90000"/>
                  </a:schemeClr>
                </a:solidFill>
              </a:rPr>
              <a:t>Eventually a group of Vikings called the Normans settled in northern France. These Vikings became church leaders and Christians. They adopted the ways of the Franks and customs of the empire Charlemagne once ruled. </a:t>
            </a:r>
            <a:endParaRPr lang="en-US" dirty="0">
              <a:solidFill>
                <a:schemeClr val="bg2">
                  <a:lumMod val="90000"/>
                </a:schemeClr>
              </a:solidFill>
            </a:endParaRPr>
          </a:p>
        </p:txBody>
      </p:sp>
      <p:pic>
        <p:nvPicPr>
          <p:cNvPr id="38916" name="Picture 4" descr="http://t0.gstatic.com/images?q=tbn:ANd9GcS7ewU3tfz11aXHypXZSd09KhXZjgsZia_xX8GKaGMpzTsjderxUW2W74pf"/>
          <p:cNvPicPr>
            <a:picLocks noChangeAspect="1" noChangeArrowheads="1"/>
          </p:cNvPicPr>
          <p:nvPr/>
        </p:nvPicPr>
        <p:blipFill>
          <a:blip r:embed="rId3" cstate="print"/>
          <a:srcRect/>
          <a:stretch>
            <a:fillRect/>
          </a:stretch>
        </p:blipFill>
        <p:spPr bwMode="auto">
          <a:xfrm>
            <a:off x="131506" y="914400"/>
            <a:ext cx="2557309" cy="3124200"/>
          </a:xfrm>
          <a:prstGeom prst="rect">
            <a:avLst/>
          </a:prstGeom>
          <a:noFill/>
        </p:spPr>
      </p:pic>
      <p:pic>
        <p:nvPicPr>
          <p:cNvPr id="38914" name="Picture 2" descr="http://upload.wikimedia.org/wikipedia/commons/thumb/3/30/1000-1100%2C_Norman._-_033_-_Costumes_of_All_Nations_%281882%29.JPG/220px-1000-1100%2C_Norman._-_033_-_Costumes_of_All_Nations_%281882%29.JPG">
            <a:hlinkClick r:id="rId4"/>
          </p:cNvPr>
          <p:cNvPicPr>
            <a:picLocks noChangeAspect="1" noChangeArrowheads="1"/>
          </p:cNvPicPr>
          <p:nvPr/>
        </p:nvPicPr>
        <p:blipFill>
          <a:blip r:embed="rId5" cstate="print"/>
          <a:srcRect/>
          <a:stretch>
            <a:fillRect/>
          </a:stretch>
        </p:blipFill>
        <p:spPr bwMode="auto">
          <a:xfrm>
            <a:off x="1828800" y="2819400"/>
            <a:ext cx="2857500" cy="383164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8916"/>
                                        </p:tgtEl>
                                        <p:attrNameLst>
                                          <p:attrName>style.visibility</p:attrName>
                                        </p:attrNameLst>
                                      </p:cBhvr>
                                      <p:to>
                                        <p:strVal val="visible"/>
                                      </p:to>
                                    </p:set>
                                    <p:anim calcmode="lin" valueType="num">
                                      <p:cBhvr>
                                        <p:cTn id="15" dur="500" fill="hold"/>
                                        <p:tgtEl>
                                          <p:spTgt spid="38916"/>
                                        </p:tgtEl>
                                        <p:attrNameLst>
                                          <p:attrName>ppt_w</p:attrName>
                                        </p:attrNameLst>
                                      </p:cBhvr>
                                      <p:tavLst>
                                        <p:tav tm="0">
                                          <p:val>
                                            <p:fltVal val="0"/>
                                          </p:val>
                                        </p:tav>
                                        <p:tav tm="100000">
                                          <p:val>
                                            <p:strVal val="#ppt_w"/>
                                          </p:val>
                                        </p:tav>
                                      </p:tavLst>
                                    </p:anim>
                                    <p:anim calcmode="lin" valueType="num">
                                      <p:cBhvr>
                                        <p:cTn id="16" dur="500" fill="hold"/>
                                        <p:tgtEl>
                                          <p:spTgt spid="38916"/>
                                        </p:tgtEl>
                                        <p:attrNameLst>
                                          <p:attrName>ppt_h</p:attrName>
                                        </p:attrNameLst>
                                      </p:cBhvr>
                                      <p:tavLst>
                                        <p:tav tm="0">
                                          <p:val>
                                            <p:fltVal val="0"/>
                                          </p:val>
                                        </p:tav>
                                        <p:tav tm="100000">
                                          <p:val>
                                            <p:strVal val="#ppt_h"/>
                                          </p:val>
                                        </p:tav>
                                      </p:tavLst>
                                    </p:anim>
                                    <p:anim calcmode="lin" valueType="num">
                                      <p:cBhvr>
                                        <p:cTn id="17" dur="500" fill="hold"/>
                                        <p:tgtEl>
                                          <p:spTgt spid="38916"/>
                                        </p:tgtEl>
                                        <p:attrNameLst>
                                          <p:attrName>style.rotation</p:attrName>
                                        </p:attrNameLst>
                                      </p:cBhvr>
                                      <p:tavLst>
                                        <p:tav tm="0">
                                          <p:val>
                                            <p:fltVal val="360"/>
                                          </p:val>
                                        </p:tav>
                                        <p:tav tm="100000">
                                          <p:val>
                                            <p:fltVal val="0"/>
                                          </p:val>
                                        </p:tav>
                                      </p:tavLst>
                                    </p:anim>
                                    <p:animEffect transition="in" filter="fade">
                                      <p:cBhvr>
                                        <p:cTn id="18" dur="500"/>
                                        <p:tgtEl>
                                          <p:spTgt spid="38916"/>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38914"/>
                                        </p:tgtEl>
                                        <p:attrNameLst>
                                          <p:attrName>style.visibility</p:attrName>
                                        </p:attrNameLst>
                                      </p:cBhvr>
                                      <p:to>
                                        <p:strVal val="visible"/>
                                      </p:to>
                                    </p:set>
                                    <p:anim calcmode="lin" valueType="num">
                                      <p:cBhvr>
                                        <p:cTn id="23" dur="500" fill="hold"/>
                                        <p:tgtEl>
                                          <p:spTgt spid="38914"/>
                                        </p:tgtEl>
                                        <p:attrNameLst>
                                          <p:attrName>ppt_w</p:attrName>
                                        </p:attrNameLst>
                                      </p:cBhvr>
                                      <p:tavLst>
                                        <p:tav tm="0">
                                          <p:val>
                                            <p:fltVal val="0"/>
                                          </p:val>
                                        </p:tav>
                                        <p:tav tm="100000">
                                          <p:val>
                                            <p:strVal val="#ppt_w"/>
                                          </p:val>
                                        </p:tav>
                                      </p:tavLst>
                                    </p:anim>
                                    <p:anim calcmode="lin" valueType="num">
                                      <p:cBhvr>
                                        <p:cTn id="24" dur="500" fill="hold"/>
                                        <p:tgtEl>
                                          <p:spTgt spid="38914"/>
                                        </p:tgtEl>
                                        <p:attrNameLst>
                                          <p:attrName>ppt_h</p:attrName>
                                        </p:attrNameLst>
                                      </p:cBhvr>
                                      <p:tavLst>
                                        <p:tav tm="0">
                                          <p:val>
                                            <p:fltVal val="0"/>
                                          </p:val>
                                        </p:tav>
                                        <p:tav tm="100000">
                                          <p:val>
                                            <p:strVal val="#ppt_h"/>
                                          </p:val>
                                        </p:tav>
                                      </p:tavLst>
                                    </p:anim>
                                    <p:anim calcmode="lin" valueType="num">
                                      <p:cBhvr>
                                        <p:cTn id="25" dur="500" fill="hold"/>
                                        <p:tgtEl>
                                          <p:spTgt spid="38914"/>
                                        </p:tgtEl>
                                        <p:attrNameLst>
                                          <p:attrName>style.rotation</p:attrName>
                                        </p:attrNameLst>
                                      </p:cBhvr>
                                      <p:tavLst>
                                        <p:tav tm="0">
                                          <p:val>
                                            <p:fltVal val="360"/>
                                          </p:val>
                                        </p:tav>
                                        <p:tav tm="100000">
                                          <p:val>
                                            <p:fltVal val="0"/>
                                          </p:val>
                                        </p:tav>
                                      </p:tavLst>
                                    </p:anim>
                                    <p:animEffect transition="in" filter="fade">
                                      <p:cBhvr>
                                        <p:cTn id="26" dur="500"/>
                                        <p:tgtEl>
                                          <p:spTgt spid="38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C000"/>
                </a:solidFill>
              </a:rPr>
              <a:t>Feudalism and Manor Life</a:t>
            </a:r>
            <a:br>
              <a:rPr lang="en-US" dirty="0" smtClean="0">
                <a:solidFill>
                  <a:srgbClr val="FFC000"/>
                </a:solidFill>
              </a:rPr>
            </a:br>
            <a:r>
              <a:rPr lang="en-US" dirty="0" smtClean="0">
                <a:solidFill>
                  <a:srgbClr val="FFC000"/>
                </a:solidFill>
              </a:rPr>
              <a:t>Pages 506 - 511</a:t>
            </a:r>
            <a:endParaRPr lang="en-US" dirty="0"/>
          </a:p>
        </p:txBody>
      </p:sp>
      <p:sp>
        <p:nvSpPr>
          <p:cNvPr id="3" name="Content Placeholder 2"/>
          <p:cNvSpPr>
            <a:spLocks noGrp="1"/>
          </p:cNvSpPr>
          <p:nvPr>
            <p:ph idx="1"/>
          </p:nvPr>
        </p:nvSpPr>
        <p:spPr>
          <a:xfrm>
            <a:off x="457200" y="1600200"/>
            <a:ext cx="5867400" cy="5257800"/>
          </a:xfrm>
        </p:spPr>
        <p:txBody>
          <a:bodyPr>
            <a:normAutofit fontScale="92500" lnSpcReduction="10000"/>
          </a:bodyPr>
          <a:lstStyle/>
          <a:p>
            <a:r>
              <a:rPr lang="en-US" dirty="0" smtClean="0">
                <a:solidFill>
                  <a:schemeClr val="bg2">
                    <a:lumMod val="90000"/>
                  </a:schemeClr>
                </a:solidFill>
              </a:rPr>
              <a:t>The Normans were lead by a French noble named William. William and his knights were able to conquer England. William named himself King of England. Others would come to know him as William the Conqueror.</a:t>
            </a:r>
          </a:p>
          <a:p>
            <a:r>
              <a:rPr lang="en-US" dirty="0" smtClean="0">
                <a:solidFill>
                  <a:schemeClr val="bg2">
                    <a:lumMod val="90000"/>
                  </a:schemeClr>
                </a:solidFill>
              </a:rPr>
              <a:t> As a reward for his knights who helped him conquer this land, William gave them each their own land. This was the start of feudalism in England. </a:t>
            </a:r>
            <a:endParaRPr lang="en-US" dirty="0">
              <a:solidFill>
                <a:schemeClr val="bg2">
                  <a:lumMod val="90000"/>
                </a:schemeClr>
              </a:solidFill>
            </a:endParaRPr>
          </a:p>
        </p:txBody>
      </p:sp>
      <p:pic>
        <p:nvPicPr>
          <p:cNvPr id="1026" name="Picture 2" descr="http://www.american-pictures.com/genealogy/descent/photos/William.the.conqueror.jpg"/>
          <p:cNvPicPr>
            <a:picLocks noChangeAspect="1" noChangeArrowheads="1"/>
          </p:cNvPicPr>
          <p:nvPr/>
        </p:nvPicPr>
        <p:blipFill>
          <a:blip r:embed="rId3" cstate="print"/>
          <a:srcRect/>
          <a:stretch>
            <a:fillRect/>
          </a:stretch>
        </p:blipFill>
        <p:spPr bwMode="auto">
          <a:xfrm>
            <a:off x="6248400" y="2133600"/>
            <a:ext cx="2562225" cy="31527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 calcmode="lin" valueType="num">
                                      <p:cBhvr>
                                        <p:cTn id="13" dur="500" fill="hold"/>
                                        <p:tgtEl>
                                          <p:spTgt spid="1026"/>
                                        </p:tgtEl>
                                        <p:attrNameLst>
                                          <p:attrName>ppt_w</p:attrName>
                                        </p:attrNameLst>
                                      </p:cBhvr>
                                      <p:tavLst>
                                        <p:tav tm="0">
                                          <p:val>
                                            <p:fltVal val="0"/>
                                          </p:val>
                                        </p:tav>
                                        <p:tav tm="100000">
                                          <p:val>
                                            <p:strVal val="#ppt_w"/>
                                          </p:val>
                                        </p:tav>
                                      </p:tavLst>
                                    </p:anim>
                                    <p:anim calcmode="lin" valueType="num">
                                      <p:cBhvr>
                                        <p:cTn id="14" dur="500" fill="hold"/>
                                        <p:tgtEl>
                                          <p:spTgt spid="1026"/>
                                        </p:tgtEl>
                                        <p:attrNameLst>
                                          <p:attrName>ppt_h</p:attrName>
                                        </p:attrNameLst>
                                      </p:cBhvr>
                                      <p:tavLst>
                                        <p:tav tm="0">
                                          <p:val>
                                            <p:fltVal val="0"/>
                                          </p:val>
                                        </p:tav>
                                        <p:tav tm="100000">
                                          <p:val>
                                            <p:strVal val="#ppt_h"/>
                                          </p:val>
                                        </p:tav>
                                      </p:tavLst>
                                    </p:anim>
                                    <p:anim calcmode="lin" valueType="num">
                                      <p:cBhvr>
                                        <p:cTn id="15" dur="500" fill="hold"/>
                                        <p:tgtEl>
                                          <p:spTgt spid="1026"/>
                                        </p:tgtEl>
                                        <p:attrNameLst>
                                          <p:attrName>style.rotation</p:attrName>
                                        </p:attrNameLst>
                                      </p:cBhvr>
                                      <p:tavLst>
                                        <p:tav tm="0">
                                          <p:val>
                                            <p:fltVal val="360"/>
                                          </p:val>
                                        </p:tav>
                                        <p:tav tm="100000">
                                          <p:val>
                                            <p:fltVal val="0"/>
                                          </p:val>
                                        </p:tav>
                                      </p:tavLst>
                                    </p:anim>
                                    <p:animEffect transition="in" filter="fade">
                                      <p:cBhvr>
                                        <p:cTn id="16" dur="500"/>
                                        <p:tgtEl>
                                          <p:spTgt spid="1026"/>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3"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2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C000"/>
                </a:solidFill>
              </a:rPr>
              <a:t>Feudalism and Manor Life</a:t>
            </a:r>
            <a:br>
              <a:rPr lang="en-US" dirty="0" smtClean="0">
                <a:solidFill>
                  <a:srgbClr val="FFC000"/>
                </a:solidFill>
              </a:rPr>
            </a:br>
            <a:r>
              <a:rPr lang="en-US" dirty="0" smtClean="0">
                <a:solidFill>
                  <a:srgbClr val="FFC000"/>
                </a:solidFill>
              </a:rPr>
              <a:t>Pages 506 - 511</a:t>
            </a:r>
            <a:endParaRPr lang="en-US" dirty="0"/>
          </a:p>
        </p:txBody>
      </p:sp>
      <p:sp>
        <p:nvSpPr>
          <p:cNvPr id="3" name="Content Placeholder 2"/>
          <p:cNvSpPr>
            <a:spLocks noGrp="1"/>
          </p:cNvSpPr>
          <p:nvPr>
            <p:ph idx="1"/>
          </p:nvPr>
        </p:nvSpPr>
        <p:spPr>
          <a:xfrm>
            <a:off x="0" y="1295400"/>
            <a:ext cx="8229600" cy="4525963"/>
          </a:xfrm>
        </p:spPr>
        <p:txBody>
          <a:bodyPr/>
          <a:lstStyle/>
          <a:p>
            <a:r>
              <a:rPr lang="en-US" dirty="0" smtClean="0">
                <a:solidFill>
                  <a:schemeClr val="bg2">
                    <a:lumMod val="90000"/>
                  </a:schemeClr>
                </a:solidFill>
              </a:rPr>
              <a:t>During the time of so many invasions the need for protection arose. </a:t>
            </a:r>
          </a:p>
          <a:p>
            <a:r>
              <a:rPr lang="en-US" dirty="0" smtClean="0">
                <a:solidFill>
                  <a:schemeClr val="bg2">
                    <a:lumMod val="90000"/>
                  </a:schemeClr>
                </a:solidFill>
              </a:rPr>
              <a:t>Lords could not depend on the king to provide them protection so each lord began to build up his own form of protection which meant a need for more knights. </a:t>
            </a:r>
          </a:p>
          <a:p>
            <a:r>
              <a:rPr lang="en-US" dirty="0" smtClean="0">
                <a:solidFill>
                  <a:schemeClr val="bg2">
                    <a:lumMod val="90000"/>
                  </a:schemeClr>
                </a:solidFill>
              </a:rPr>
              <a:t>For their protection, knights would be rewarded with land. </a:t>
            </a:r>
            <a:endParaRPr lang="en-US" dirty="0">
              <a:solidFill>
                <a:schemeClr val="bg2">
                  <a:lumMod val="90000"/>
                </a:schemeClr>
              </a:solidFill>
            </a:endParaRPr>
          </a:p>
        </p:txBody>
      </p:sp>
      <p:pic>
        <p:nvPicPr>
          <p:cNvPr id="43012" name="Picture 4" descr="http://blog.fleetowner.com/trucks_at_work/wp-content/uploads/2011/03/knight.jpg"/>
          <p:cNvPicPr>
            <a:picLocks noChangeAspect="1" noChangeArrowheads="1"/>
          </p:cNvPicPr>
          <p:nvPr/>
        </p:nvPicPr>
        <p:blipFill>
          <a:blip r:embed="rId3" cstate="print"/>
          <a:srcRect/>
          <a:stretch>
            <a:fillRect/>
          </a:stretch>
        </p:blipFill>
        <p:spPr bwMode="auto">
          <a:xfrm>
            <a:off x="6248400" y="4983480"/>
            <a:ext cx="2438400" cy="187452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43012"/>
                                        </p:tgtEl>
                                        <p:attrNameLst>
                                          <p:attrName>style.visibility</p:attrName>
                                        </p:attrNameLst>
                                      </p:cBhvr>
                                      <p:to>
                                        <p:strVal val="visible"/>
                                      </p:to>
                                    </p:set>
                                    <p:anim calcmode="lin" valueType="num">
                                      <p:cBhvr>
                                        <p:cTn id="23" dur="500" fill="hold"/>
                                        <p:tgtEl>
                                          <p:spTgt spid="43012"/>
                                        </p:tgtEl>
                                        <p:attrNameLst>
                                          <p:attrName>ppt_w</p:attrName>
                                        </p:attrNameLst>
                                      </p:cBhvr>
                                      <p:tavLst>
                                        <p:tav tm="0">
                                          <p:val>
                                            <p:fltVal val="0"/>
                                          </p:val>
                                        </p:tav>
                                        <p:tav tm="100000">
                                          <p:val>
                                            <p:strVal val="#ppt_w"/>
                                          </p:val>
                                        </p:tav>
                                      </p:tavLst>
                                    </p:anim>
                                    <p:anim calcmode="lin" valueType="num">
                                      <p:cBhvr>
                                        <p:cTn id="24" dur="500" fill="hold"/>
                                        <p:tgtEl>
                                          <p:spTgt spid="43012"/>
                                        </p:tgtEl>
                                        <p:attrNameLst>
                                          <p:attrName>ppt_h</p:attrName>
                                        </p:attrNameLst>
                                      </p:cBhvr>
                                      <p:tavLst>
                                        <p:tav tm="0">
                                          <p:val>
                                            <p:fltVal val="0"/>
                                          </p:val>
                                        </p:tav>
                                        <p:tav tm="100000">
                                          <p:val>
                                            <p:strVal val="#ppt_h"/>
                                          </p:val>
                                        </p:tav>
                                      </p:tavLst>
                                    </p:anim>
                                    <p:anim calcmode="lin" valueType="num">
                                      <p:cBhvr>
                                        <p:cTn id="25" dur="500" fill="hold"/>
                                        <p:tgtEl>
                                          <p:spTgt spid="43012"/>
                                        </p:tgtEl>
                                        <p:attrNameLst>
                                          <p:attrName>style.rotation</p:attrName>
                                        </p:attrNameLst>
                                      </p:cBhvr>
                                      <p:tavLst>
                                        <p:tav tm="0">
                                          <p:val>
                                            <p:fltVal val="360"/>
                                          </p:val>
                                        </p:tav>
                                        <p:tav tm="100000">
                                          <p:val>
                                            <p:fltVal val="0"/>
                                          </p:val>
                                        </p:tav>
                                      </p:tavLst>
                                    </p:anim>
                                    <p:animEffect transition="in" filter="fade">
                                      <p:cBhvr>
                                        <p:cTn id="26" dur="500"/>
                                        <p:tgtEl>
                                          <p:spTgt spid="43012"/>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p:cTn id="3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33"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34"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4572000" cy="1143000"/>
          </a:xfrm>
        </p:spPr>
        <p:txBody>
          <a:bodyPr>
            <a:normAutofit fontScale="90000"/>
          </a:bodyPr>
          <a:lstStyle/>
          <a:p>
            <a:r>
              <a:rPr lang="en-US" dirty="0" smtClean="0">
                <a:solidFill>
                  <a:srgbClr val="FFC000"/>
                </a:solidFill>
              </a:rPr>
              <a:t>Feudalism and Manor Life</a:t>
            </a:r>
            <a:br>
              <a:rPr lang="en-US" dirty="0" smtClean="0">
                <a:solidFill>
                  <a:srgbClr val="FFC000"/>
                </a:solidFill>
              </a:rPr>
            </a:br>
            <a:r>
              <a:rPr lang="en-US" dirty="0" smtClean="0">
                <a:solidFill>
                  <a:srgbClr val="FFC000"/>
                </a:solidFill>
              </a:rPr>
              <a:t>Pages 506 - 511</a:t>
            </a:r>
            <a:endParaRPr lang="en-US" dirty="0"/>
          </a:p>
        </p:txBody>
      </p:sp>
      <p:sp>
        <p:nvSpPr>
          <p:cNvPr id="3" name="Content Placeholder 2"/>
          <p:cNvSpPr>
            <a:spLocks noGrp="1"/>
          </p:cNvSpPr>
          <p:nvPr>
            <p:ph idx="1"/>
          </p:nvPr>
        </p:nvSpPr>
        <p:spPr>
          <a:xfrm>
            <a:off x="457200" y="2438400"/>
            <a:ext cx="4038600" cy="3687763"/>
          </a:xfrm>
        </p:spPr>
        <p:txBody>
          <a:bodyPr/>
          <a:lstStyle/>
          <a:p>
            <a:endParaRPr lang="en-US" dirty="0">
              <a:solidFill>
                <a:schemeClr val="bg2">
                  <a:lumMod val="90000"/>
                </a:schemeClr>
              </a:solidFill>
            </a:endParaRPr>
          </a:p>
        </p:txBody>
      </p:sp>
      <p:pic>
        <p:nvPicPr>
          <p:cNvPr id="40964" name="Picture 4" descr="http://6claymendoffeudalism.weebly.com/uploads/4/1/4/2/4142501/5395891.jpg"/>
          <p:cNvPicPr>
            <a:picLocks noChangeAspect="1" noChangeArrowheads="1"/>
          </p:cNvPicPr>
          <p:nvPr/>
        </p:nvPicPr>
        <p:blipFill>
          <a:blip r:embed="rId3" cstate="print"/>
          <a:srcRect/>
          <a:stretch>
            <a:fillRect/>
          </a:stretch>
        </p:blipFill>
        <p:spPr bwMode="auto">
          <a:xfrm>
            <a:off x="5029200" y="79552"/>
            <a:ext cx="3733800" cy="6511749"/>
          </a:xfrm>
          <a:prstGeom prst="rect">
            <a:avLst/>
          </a:prstGeom>
          <a:noFill/>
        </p:spPr>
      </p:pic>
      <p:pic>
        <p:nvPicPr>
          <p:cNvPr id="40966" name="Picture 6" descr="http://1.bp.blogspot.com/-cpxLG_iS2r8/Tfca8nbdsAI/AAAAAAAASmc/8Pbz44HCeBs/s1600/000005.jpg"/>
          <p:cNvPicPr>
            <a:picLocks noChangeAspect="1" noChangeArrowheads="1"/>
          </p:cNvPicPr>
          <p:nvPr/>
        </p:nvPicPr>
        <p:blipFill>
          <a:blip r:embed="rId4" cstate="print"/>
          <a:srcRect/>
          <a:stretch>
            <a:fillRect/>
          </a:stretch>
        </p:blipFill>
        <p:spPr bwMode="auto">
          <a:xfrm>
            <a:off x="228600" y="2362200"/>
            <a:ext cx="4743703" cy="4229101"/>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304800"/>
            <a:ext cx="6934200" cy="1143000"/>
          </a:xfrm>
        </p:spPr>
        <p:txBody>
          <a:bodyPr>
            <a:normAutofit fontScale="90000"/>
          </a:bodyPr>
          <a:lstStyle/>
          <a:p>
            <a:r>
              <a:rPr lang="en-US" dirty="0" smtClean="0">
                <a:solidFill>
                  <a:srgbClr val="FFC000"/>
                </a:solidFill>
              </a:rPr>
              <a:t>Feudalism and Manor Life</a:t>
            </a:r>
            <a:br>
              <a:rPr lang="en-US" dirty="0" smtClean="0">
                <a:solidFill>
                  <a:srgbClr val="FFC000"/>
                </a:solidFill>
              </a:rPr>
            </a:br>
            <a:r>
              <a:rPr lang="en-US" dirty="0" smtClean="0">
                <a:solidFill>
                  <a:srgbClr val="FFC000"/>
                </a:solidFill>
              </a:rPr>
              <a:t>Pages 506 - 511</a:t>
            </a:r>
            <a:endParaRPr lang="en-US" dirty="0"/>
          </a:p>
        </p:txBody>
      </p:sp>
      <p:sp>
        <p:nvSpPr>
          <p:cNvPr id="3" name="Content Placeholder 2"/>
          <p:cNvSpPr>
            <a:spLocks noGrp="1"/>
          </p:cNvSpPr>
          <p:nvPr>
            <p:ph idx="1"/>
          </p:nvPr>
        </p:nvSpPr>
        <p:spPr>
          <a:xfrm>
            <a:off x="0" y="1828800"/>
            <a:ext cx="6629400" cy="5029200"/>
          </a:xfrm>
        </p:spPr>
        <p:txBody>
          <a:bodyPr>
            <a:normAutofit/>
          </a:bodyPr>
          <a:lstStyle/>
          <a:p>
            <a:r>
              <a:rPr lang="en-US" sz="3600" dirty="0" smtClean="0">
                <a:solidFill>
                  <a:schemeClr val="bg2">
                    <a:lumMod val="90000"/>
                  </a:schemeClr>
                </a:solidFill>
              </a:rPr>
              <a:t>Feudalism was a social, political, and economic structure. </a:t>
            </a:r>
          </a:p>
          <a:p>
            <a:r>
              <a:rPr lang="en-US" sz="3600" dirty="0" smtClean="0">
                <a:solidFill>
                  <a:schemeClr val="bg2">
                    <a:lumMod val="90000"/>
                  </a:schemeClr>
                </a:solidFill>
              </a:rPr>
              <a:t>Monarchs or Kings and Queens were at the top. They were the supreme ruler of the kingdom and had the most wealth. </a:t>
            </a:r>
            <a:endParaRPr lang="en-US" sz="3600" dirty="0">
              <a:solidFill>
                <a:schemeClr val="bg2">
                  <a:lumMod val="90000"/>
                </a:schemeClr>
              </a:solidFill>
            </a:endParaRPr>
          </a:p>
        </p:txBody>
      </p:sp>
      <p:pic>
        <p:nvPicPr>
          <p:cNvPr id="4" name="Picture 6" descr="http://1.bp.blogspot.com/-cpxLG_iS2r8/Tfca8nbdsAI/AAAAAAAASmc/8Pbz44HCeBs/s1600/000005.jpg"/>
          <p:cNvPicPr>
            <a:picLocks noChangeAspect="1" noChangeArrowheads="1"/>
          </p:cNvPicPr>
          <p:nvPr/>
        </p:nvPicPr>
        <p:blipFill>
          <a:blip r:embed="rId3" cstate="print"/>
          <a:srcRect/>
          <a:stretch>
            <a:fillRect/>
          </a:stretch>
        </p:blipFill>
        <p:spPr bwMode="auto">
          <a:xfrm>
            <a:off x="304800" y="228600"/>
            <a:ext cx="1837651" cy="1638301"/>
          </a:xfrm>
          <a:prstGeom prst="rect">
            <a:avLst/>
          </a:prstGeom>
          <a:noFill/>
        </p:spPr>
      </p:pic>
      <p:pic>
        <p:nvPicPr>
          <p:cNvPr id="50178" name="Picture 2" descr="http://www.claymoreslinger.com/medeival_art/medkings.jpg"/>
          <p:cNvPicPr>
            <a:picLocks noChangeAspect="1" noChangeArrowheads="1"/>
          </p:cNvPicPr>
          <p:nvPr/>
        </p:nvPicPr>
        <p:blipFill>
          <a:blip r:embed="rId4" cstate="print"/>
          <a:srcRect/>
          <a:stretch>
            <a:fillRect/>
          </a:stretch>
        </p:blipFill>
        <p:spPr bwMode="auto">
          <a:xfrm>
            <a:off x="6324600" y="2514600"/>
            <a:ext cx="2611697" cy="40671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p:cTn id="23"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5"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26" dur="500"/>
                                        <p:tgtEl>
                                          <p:spTgt spid="3">
                                            <p:txEl>
                                              <p:pRg st="1" end="1"/>
                                            </p:txEl>
                                          </p:spTgt>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50178"/>
                                        </p:tgtEl>
                                        <p:attrNameLst>
                                          <p:attrName>style.visibility</p:attrName>
                                        </p:attrNameLst>
                                      </p:cBhvr>
                                      <p:to>
                                        <p:strVal val="visible"/>
                                      </p:to>
                                    </p:set>
                                    <p:anim calcmode="lin" valueType="num">
                                      <p:cBhvr>
                                        <p:cTn id="29" dur="500" fill="hold"/>
                                        <p:tgtEl>
                                          <p:spTgt spid="50178"/>
                                        </p:tgtEl>
                                        <p:attrNameLst>
                                          <p:attrName>ppt_w</p:attrName>
                                        </p:attrNameLst>
                                      </p:cBhvr>
                                      <p:tavLst>
                                        <p:tav tm="0">
                                          <p:val>
                                            <p:fltVal val="0"/>
                                          </p:val>
                                        </p:tav>
                                        <p:tav tm="100000">
                                          <p:val>
                                            <p:strVal val="#ppt_w"/>
                                          </p:val>
                                        </p:tav>
                                      </p:tavLst>
                                    </p:anim>
                                    <p:anim calcmode="lin" valueType="num">
                                      <p:cBhvr>
                                        <p:cTn id="30" dur="500" fill="hold"/>
                                        <p:tgtEl>
                                          <p:spTgt spid="50178"/>
                                        </p:tgtEl>
                                        <p:attrNameLst>
                                          <p:attrName>ppt_h</p:attrName>
                                        </p:attrNameLst>
                                      </p:cBhvr>
                                      <p:tavLst>
                                        <p:tav tm="0">
                                          <p:val>
                                            <p:fltVal val="0"/>
                                          </p:val>
                                        </p:tav>
                                        <p:tav tm="100000">
                                          <p:val>
                                            <p:strVal val="#ppt_h"/>
                                          </p:val>
                                        </p:tav>
                                      </p:tavLst>
                                    </p:anim>
                                    <p:anim calcmode="lin" valueType="num">
                                      <p:cBhvr>
                                        <p:cTn id="31" dur="500" fill="hold"/>
                                        <p:tgtEl>
                                          <p:spTgt spid="50178"/>
                                        </p:tgtEl>
                                        <p:attrNameLst>
                                          <p:attrName>style.rotation</p:attrName>
                                        </p:attrNameLst>
                                      </p:cBhvr>
                                      <p:tavLst>
                                        <p:tav tm="0">
                                          <p:val>
                                            <p:fltVal val="360"/>
                                          </p:val>
                                        </p:tav>
                                        <p:tav tm="100000">
                                          <p:val>
                                            <p:fltVal val="0"/>
                                          </p:val>
                                        </p:tav>
                                      </p:tavLst>
                                    </p:anim>
                                    <p:animEffect transition="in" filter="fade">
                                      <p:cBhvr>
                                        <p:cTn id="32" dur="500"/>
                                        <p:tgtEl>
                                          <p:spTgt spid="50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400" y="274638"/>
            <a:ext cx="6248400" cy="1143000"/>
          </a:xfrm>
        </p:spPr>
        <p:txBody>
          <a:bodyPr>
            <a:normAutofit fontScale="90000"/>
          </a:bodyPr>
          <a:lstStyle/>
          <a:p>
            <a:r>
              <a:rPr lang="en-US" dirty="0" smtClean="0">
                <a:solidFill>
                  <a:srgbClr val="FFC000"/>
                </a:solidFill>
              </a:rPr>
              <a:t>Feudalism and Manor Life</a:t>
            </a:r>
            <a:br>
              <a:rPr lang="en-US" dirty="0" smtClean="0">
                <a:solidFill>
                  <a:srgbClr val="FFC000"/>
                </a:solidFill>
              </a:rPr>
            </a:br>
            <a:r>
              <a:rPr lang="en-US" dirty="0" smtClean="0">
                <a:solidFill>
                  <a:srgbClr val="FFC000"/>
                </a:solidFill>
              </a:rPr>
              <a:t>Pages 506 - 511</a:t>
            </a:r>
            <a:endParaRPr lang="en-US" dirty="0"/>
          </a:p>
        </p:txBody>
      </p:sp>
      <p:sp>
        <p:nvSpPr>
          <p:cNvPr id="3" name="Content Placeholder 2"/>
          <p:cNvSpPr>
            <a:spLocks noGrp="1"/>
          </p:cNvSpPr>
          <p:nvPr>
            <p:ph idx="1"/>
          </p:nvPr>
        </p:nvSpPr>
        <p:spPr>
          <a:xfrm>
            <a:off x="0" y="2133600"/>
            <a:ext cx="6248400" cy="4724400"/>
          </a:xfrm>
        </p:spPr>
        <p:txBody>
          <a:bodyPr>
            <a:normAutofit fontScale="92500" lnSpcReduction="20000"/>
          </a:bodyPr>
          <a:lstStyle/>
          <a:p>
            <a:r>
              <a:rPr lang="en-US" dirty="0" smtClean="0">
                <a:solidFill>
                  <a:schemeClr val="bg2">
                    <a:lumMod val="90000"/>
                  </a:schemeClr>
                </a:solidFill>
              </a:rPr>
              <a:t>Nobles or Lords were on the next level. They pledged their loyalty and military support to the monarch and in return they were given land. </a:t>
            </a:r>
          </a:p>
          <a:p>
            <a:r>
              <a:rPr lang="en-US" dirty="0" smtClean="0">
                <a:solidFill>
                  <a:schemeClr val="bg2">
                    <a:lumMod val="90000"/>
                  </a:schemeClr>
                </a:solidFill>
              </a:rPr>
              <a:t>Lords would collect taxes, maintain order, enforce laws, and protect the serfs. They were also the ones responsible for building the castles. </a:t>
            </a:r>
          </a:p>
          <a:p>
            <a:r>
              <a:rPr lang="en-US" dirty="0" smtClean="0">
                <a:solidFill>
                  <a:schemeClr val="bg2">
                    <a:lumMod val="90000"/>
                  </a:schemeClr>
                </a:solidFill>
              </a:rPr>
              <a:t>Lords lived comfortably in large homes with servants. They did face difficulty though – they could die of disease or in battle. </a:t>
            </a:r>
          </a:p>
        </p:txBody>
      </p:sp>
      <p:pic>
        <p:nvPicPr>
          <p:cNvPr id="4" name="Picture 6" descr="http://1.bp.blogspot.com/-cpxLG_iS2r8/Tfca8nbdsAI/AAAAAAAASmc/8Pbz44HCeBs/s1600/000005.jpg"/>
          <p:cNvPicPr>
            <a:picLocks noChangeAspect="1" noChangeArrowheads="1"/>
          </p:cNvPicPr>
          <p:nvPr/>
        </p:nvPicPr>
        <p:blipFill>
          <a:blip r:embed="rId3" cstate="print"/>
          <a:srcRect/>
          <a:stretch>
            <a:fillRect/>
          </a:stretch>
        </p:blipFill>
        <p:spPr bwMode="auto">
          <a:xfrm>
            <a:off x="304800" y="228600"/>
            <a:ext cx="1837651" cy="1638301"/>
          </a:xfrm>
          <a:prstGeom prst="rect">
            <a:avLst/>
          </a:prstGeom>
          <a:noFill/>
        </p:spPr>
      </p:pic>
      <p:pic>
        <p:nvPicPr>
          <p:cNvPr id="24578" name="Picture 2" descr="http://www.geoffmyers.net/castles/images/caerlaverock1m.jpg"/>
          <p:cNvPicPr>
            <a:picLocks noChangeAspect="1" noChangeArrowheads="1"/>
          </p:cNvPicPr>
          <p:nvPr/>
        </p:nvPicPr>
        <p:blipFill>
          <a:blip r:embed="rId4" cstate="print"/>
          <a:srcRect/>
          <a:stretch>
            <a:fillRect/>
          </a:stretch>
        </p:blipFill>
        <p:spPr bwMode="auto">
          <a:xfrm>
            <a:off x="6019800" y="4648200"/>
            <a:ext cx="2895600" cy="1978770"/>
          </a:xfrm>
          <a:prstGeom prst="rect">
            <a:avLst/>
          </a:prstGeom>
          <a:noFill/>
        </p:spPr>
      </p:pic>
      <p:pic>
        <p:nvPicPr>
          <p:cNvPr id="24580" name="Picture 4" descr="http://vulgarmorality.files.wordpress.com/2010/08/heures.jpg"/>
          <p:cNvPicPr>
            <a:picLocks noChangeAspect="1" noChangeArrowheads="1"/>
          </p:cNvPicPr>
          <p:nvPr/>
        </p:nvPicPr>
        <p:blipFill>
          <a:blip r:embed="rId5" cstate="print"/>
          <a:srcRect/>
          <a:stretch>
            <a:fillRect/>
          </a:stretch>
        </p:blipFill>
        <p:spPr bwMode="auto">
          <a:xfrm>
            <a:off x="6019800" y="1524000"/>
            <a:ext cx="2831355" cy="2971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4580"/>
                                        </p:tgtEl>
                                        <p:attrNameLst>
                                          <p:attrName>style.visibility</p:attrName>
                                        </p:attrNameLst>
                                      </p:cBhvr>
                                      <p:to>
                                        <p:strVal val="visible"/>
                                      </p:to>
                                    </p:set>
                                    <p:anim calcmode="lin" valueType="num">
                                      <p:cBhvr>
                                        <p:cTn id="13" dur="500" fill="hold"/>
                                        <p:tgtEl>
                                          <p:spTgt spid="24580"/>
                                        </p:tgtEl>
                                        <p:attrNameLst>
                                          <p:attrName>ppt_w</p:attrName>
                                        </p:attrNameLst>
                                      </p:cBhvr>
                                      <p:tavLst>
                                        <p:tav tm="0">
                                          <p:val>
                                            <p:fltVal val="0"/>
                                          </p:val>
                                        </p:tav>
                                        <p:tav tm="100000">
                                          <p:val>
                                            <p:strVal val="#ppt_w"/>
                                          </p:val>
                                        </p:tav>
                                      </p:tavLst>
                                    </p:anim>
                                    <p:anim calcmode="lin" valueType="num">
                                      <p:cBhvr>
                                        <p:cTn id="14" dur="500" fill="hold"/>
                                        <p:tgtEl>
                                          <p:spTgt spid="24580"/>
                                        </p:tgtEl>
                                        <p:attrNameLst>
                                          <p:attrName>ppt_h</p:attrName>
                                        </p:attrNameLst>
                                      </p:cBhvr>
                                      <p:tavLst>
                                        <p:tav tm="0">
                                          <p:val>
                                            <p:fltVal val="0"/>
                                          </p:val>
                                        </p:tav>
                                        <p:tav tm="100000">
                                          <p:val>
                                            <p:strVal val="#ppt_h"/>
                                          </p:val>
                                        </p:tav>
                                      </p:tavLst>
                                    </p:anim>
                                    <p:anim calcmode="lin" valueType="num">
                                      <p:cBhvr>
                                        <p:cTn id="15" dur="500" fill="hold"/>
                                        <p:tgtEl>
                                          <p:spTgt spid="24580"/>
                                        </p:tgtEl>
                                        <p:attrNameLst>
                                          <p:attrName>style.rotation</p:attrName>
                                        </p:attrNameLst>
                                      </p:cBhvr>
                                      <p:tavLst>
                                        <p:tav tm="0">
                                          <p:val>
                                            <p:fltVal val="360"/>
                                          </p:val>
                                        </p:tav>
                                        <p:tav tm="100000">
                                          <p:val>
                                            <p:fltVal val="0"/>
                                          </p:val>
                                        </p:tav>
                                      </p:tavLst>
                                    </p:anim>
                                    <p:animEffect transition="in" filter="fade">
                                      <p:cBhvr>
                                        <p:cTn id="16" dur="500"/>
                                        <p:tgtEl>
                                          <p:spTgt spid="24580"/>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3"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24" dur="500"/>
                                        <p:tgtEl>
                                          <p:spTgt spid="3">
                                            <p:txEl>
                                              <p:pRg st="1" end="1"/>
                                            </p:txEl>
                                          </p:spTgt>
                                        </p:tgtEl>
                                      </p:cBhvr>
                                    </p:animEffect>
                                  </p:childTnLst>
                                </p:cTn>
                              </p:par>
                              <p:par>
                                <p:cTn id="25" presetID="49" presetClass="entr" presetSubtype="0" decel="100000" fill="hold" nodeType="withEffect">
                                  <p:stCondLst>
                                    <p:cond delay="0"/>
                                  </p:stCondLst>
                                  <p:childTnLst>
                                    <p:set>
                                      <p:cBhvr>
                                        <p:cTn id="26" dur="1" fill="hold">
                                          <p:stCondLst>
                                            <p:cond delay="0"/>
                                          </p:stCondLst>
                                        </p:cTn>
                                        <p:tgtEl>
                                          <p:spTgt spid="24578"/>
                                        </p:tgtEl>
                                        <p:attrNameLst>
                                          <p:attrName>style.visibility</p:attrName>
                                        </p:attrNameLst>
                                      </p:cBhvr>
                                      <p:to>
                                        <p:strVal val="visible"/>
                                      </p:to>
                                    </p:set>
                                    <p:anim calcmode="lin" valueType="num">
                                      <p:cBhvr>
                                        <p:cTn id="27" dur="500" fill="hold"/>
                                        <p:tgtEl>
                                          <p:spTgt spid="24578"/>
                                        </p:tgtEl>
                                        <p:attrNameLst>
                                          <p:attrName>ppt_w</p:attrName>
                                        </p:attrNameLst>
                                      </p:cBhvr>
                                      <p:tavLst>
                                        <p:tav tm="0">
                                          <p:val>
                                            <p:fltVal val="0"/>
                                          </p:val>
                                        </p:tav>
                                        <p:tav tm="100000">
                                          <p:val>
                                            <p:strVal val="#ppt_w"/>
                                          </p:val>
                                        </p:tav>
                                      </p:tavLst>
                                    </p:anim>
                                    <p:anim calcmode="lin" valueType="num">
                                      <p:cBhvr>
                                        <p:cTn id="28" dur="500" fill="hold"/>
                                        <p:tgtEl>
                                          <p:spTgt spid="24578"/>
                                        </p:tgtEl>
                                        <p:attrNameLst>
                                          <p:attrName>ppt_h</p:attrName>
                                        </p:attrNameLst>
                                      </p:cBhvr>
                                      <p:tavLst>
                                        <p:tav tm="0">
                                          <p:val>
                                            <p:fltVal val="0"/>
                                          </p:val>
                                        </p:tav>
                                        <p:tav tm="100000">
                                          <p:val>
                                            <p:strVal val="#ppt_h"/>
                                          </p:val>
                                        </p:tav>
                                      </p:tavLst>
                                    </p:anim>
                                    <p:anim calcmode="lin" valueType="num">
                                      <p:cBhvr>
                                        <p:cTn id="29" dur="500" fill="hold"/>
                                        <p:tgtEl>
                                          <p:spTgt spid="24578"/>
                                        </p:tgtEl>
                                        <p:attrNameLst>
                                          <p:attrName>style.rotation</p:attrName>
                                        </p:attrNameLst>
                                      </p:cBhvr>
                                      <p:tavLst>
                                        <p:tav tm="0">
                                          <p:val>
                                            <p:fltVal val="360"/>
                                          </p:val>
                                        </p:tav>
                                        <p:tav tm="100000">
                                          <p:val>
                                            <p:fltVal val="0"/>
                                          </p:val>
                                        </p:tav>
                                      </p:tavLst>
                                    </p:anim>
                                    <p:animEffect transition="in" filter="fade">
                                      <p:cBhvr>
                                        <p:cTn id="30" dur="500"/>
                                        <p:tgtEl>
                                          <p:spTgt spid="24578"/>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 calcmode="lin" valueType="num">
                                      <p:cBhvr>
                                        <p:cTn id="35"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37"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3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rgbClr val="FFC000"/>
                </a:solidFill>
              </a:rPr>
              <a:t>Vocabulary</a:t>
            </a:r>
            <a:endParaRPr lang="en-US" b="1" u="sng" dirty="0">
              <a:solidFill>
                <a:srgbClr val="FFC000"/>
              </a:solidFill>
            </a:endParaRPr>
          </a:p>
        </p:txBody>
      </p:sp>
      <p:sp>
        <p:nvSpPr>
          <p:cNvPr id="3" name="Content Placeholder 2"/>
          <p:cNvSpPr>
            <a:spLocks noGrp="1"/>
          </p:cNvSpPr>
          <p:nvPr>
            <p:ph idx="1"/>
          </p:nvPr>
        </p:nvSpPr>
        <p:spPr/>
        <p:txBody>
          <a:bodyPr>
            <a:normAutofit lnSpcReduction="10000"/>
          </a:bodyPr>
          <a:lstStyle/>
          <a:p>
            <a:r>
              <a:rPr lang="en-US" dirty="0" smtClean="0">
                <a:solidFill>
                  <a:schemeClr val="bg2">
                    <a:lumMod val="90000"/>
                  </a:schemeClr>
                </a:solidFill>
              </a:rPr>
              <a:t>Chivalry – The code of honorable behavior for medieval knights. </a:t>
            </a:r>
          </a:p>
          <a:p>
            <a:pPr>
              <a:buNone/>
            </a:pPr>
            <a:endParaRPr lang="en-US" dirty="0" smtClean="0">
              <a:solidFill>
                <a:schemeClr val="bg2">
                  <a:lumMod val="90000"/>
                </a:schemeClr>
              </a:solidFill>
            </a:endParaRPr>
          </a:p>
          <a:p>
            <a:r>
              <a:rPr lang="en-US" dirty="0" smtClean="0">
                <a:solidFill>
                  <a:schemeClr val="bg2">
                    <a:lumMod val="90000"/>
                  </a:schemeClr>
                </a:solidFill>
              </a:rPr>
              <a:t>Feudalism – The system of obligations that governed the relationship between lords and vassals in medieval Europe. </a:t>
            </a:r>
          </a:p>
          <a:p>
            <a:pPr>
              <a:buNone/>
            </a:pPr>
            <a:endParaRPr lang="en-US" dirty="0" smtClean="0">
              <a:solidFill>
                <a:schemeClr val="bg2">
                  <a:lumMod val="90000"/>
                </a:schemeClr>
              </a:solidFill>
            </a:endParaRPr>
          </a:p>
          <a:p>
            <a:r>
              <a:rPr lang="en-US" dirty="0" smtClean="0">
                <a:solidFill>
                  <a:schemeClr val="bg2">
                    <a:lumMod val="90000"/>
                  </a:schemeClr>
                </a:solidFill>
              </a:rPr>
              <a:t>Knight – A warrior in medieval Europe who fought on horseback. </a:t>
            </a: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p:cTn id="15"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p:cTn id="23"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4" end="4"/>
                                            </p:txEl>
                                          </p:spTgt>
                                        </p:tgtEl>
                                        <p:attrNameLst>
                                          <p:attrName>ppt_h</p:attrName>
                                        </p:attrNameLst>
                                      </p:cBhvr>
                                      <p:tavLst>
                                        <p:tav tm="0">
                                          <p:val>
                                            <p:fltVal val="0"/>
                                          </p:val>
                                        </p:tav>
                                        <p:tav tm="100000">
                                          <p:val>
                                            <p:strVal val="#ppt_h"/>
                                          </p:val>
                                        </p:tav>
                                      </p:tavLst>
                                    </p:anim>
                                    <p:anim calcmode="lin" valueType="num">
                                      <p:cBhvr>
                                        <p:cTn id="25" dur="500" fill="hold"/>
                                        <p:tgtEl>
                                          <p:spTgt spid="3">
                                            <p:txEl>
                                              <p:pRg st="4" end="4"/>
                                            </p:txEl>
                                          </p:spTgt>
                                        </p:tgtEl>
                                        <p:attrNameLst>
                                          <p:attrName>style.rotation</p:attrName>
                                        </p:attrNameLst>
                                      </p:cBhvr>
                                      <p:tavLst>
                                        <p:tav tm="0">
                                          <p:val>
                                            <p:fltVal val="360"/>
                                          </p:val>
                                        </p:tav>
                                        <p:tav tm="100000">
                                          <p:val>
                                            <p:fltVal val="0"/>
                                          </p:val>
                                        </p:tav>
                                      </p:tavLst>
                                    </p:anim>
                                    <p:animEffect transition="in" filter="fade">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274638"/>
            <a:ext cx="6477000" cy="1143000"/>
          </a:xfrm>
        </p:spPr>
        <p:txBody>
          <a:bodyPr>
            <a:normAutofit fontScale="90000"/>
          </a:bodyPr>
          <a:lstStyle/>
          <a:p>
            <a:r>
              <a:rPr lang="en-US" dirty="0" smtClean="0">
                <a:solidFill>
                  <a:srgbClr val="FFC000"/>
                </a:solidFill>
              </a:rPr>
              <a:t>Feudalism and Manor Life</a:t>
            </a:r>
            <a:br>
              <a:rPr lang="en-US" dirty="0" smtClean="0">
                <a:solidFill>
                  <a:srgbClr val="FFC000"/>
                </a:solidFill>
              </a:rPr>
            </a:br>
            <a:r>
              <a:rPr lang="en-US" dirty="0" smtClean="0">
                <a:solidFill>
                  <a:srgbClr val="FFC000"/>
                </a:solidFill>
              </a:rPr>
              <a:t>Pages 506 - 511</a:t>
            </a:r>
            <a:endParaRPr lang="en-US" dirty="0"/>
          </a:p>
        </p:txBody>
      </p:sp>
      <p:sp>
        <p:nvSpPr>
          <p:cNvPr id="3" name="Content Placeholder 2"/>
          <p:cNvSpPr>
            <a:spLocks noGrp="1"/>
          </p:cNvSpPr>
          <p:nvPr>
            <p:ph idx="1"/>
          </p:nvPr>
        </p:nvSpPr>
        <p:spPr>
          <a:xfrm>
            <a:off x="381000" y="1828800"/>
            <a:ext cx="4267200" cy="5029200"/>
          </a:xfrm>
        </p:spPr>
        <p:txBody>
          <a:bodyPr>
            <a:normAutofit lnSpcReduction="10000"/>
          </a:bodyPr>
          <a:lstStyle/>
          <a:p>
            <a:r>
              <a:rPr lang="en-US" dirty="0" smtClean="0">
                <a:solidFill>
                  <a:schemeClr val="bg2">
                    <a:lumMod val="90000"/>
                  </a:schemeClr>
                </a:solidFill>
              </a:rPr>
              <a:t>Knights would promise to give military support the lords and in return they would be given fiefs or pieces of land. When they were given the land in return for their support they were then called vassals. </a:t>
            </a:r>
          </a:p>
          <a:p>
            <a:pPr>
              <a:buNone/>
            </a:pPr>
            <a:endParaRPr lang="en-US" dirty="0">
              <a:solidFill>
                <a:schemeClr val="bg2">
                  <a:lumMod val="90000"/>
                </a:schemeClr>
              </a:solidFill>
            </a:endParaRPr>
          </a:p>
        </p:txBody>
      </p:sp>
      <p:pic>
        <p:nvPicPr>
          <p:cNvPr id="4" name="Picture 6" descr="http://1.bp.blogspot.com/-cpxLG_iS2r8/Tfca8nbdsAI/AAAAAAAASmc/8Pbz44HCeBs/s1600/000005.jpg"/>
          <p:cNvPicPr>
            <a:picLocks noChangeAspect="1" noChangeArrowheads="1"/>
          </p:cNvPicPr>
          <p:nvPr/>
        </p:nvPicPr>
        <p:blipFill>
          <a:blip r:embed="rId3" cstate="print"/>
          <a:srcRect/>
          <a:stretch>
            <a:fillRect/>
          </a:stretch>
        </p:blipFill>
        <p:spPr bwMode="auto">
          <a:xfrm>
            <a:off x="304800" y="228600"/>
            <a:ext cx="1837651" cy="1638301"/>
          </a:xfrm>
          <a:prstGeom prst="rect">
            <a:avLst/>
          </a:prstGeom>
          <a:noFill/>
        </p:spPr>
      </p:pic>
      <p:pic>
        <p:nvPicPr>
          <p:cNvPr id="22530" name="Picture 2" descr="http://files.myopera.com/TheNewBlackPrince/albums/812273/6178-medieval-knight-on-horse-figurine.jpg"/>
          <p:cNvPicPr>
            <a:picLocks noChangeAspect="1" noChangeArrowheads="1"/>
          </p:cNvPicPr>
          <p:nvPr/>
        </p:nvPicPr>
        <p:blipFill>
          <a:blip r:embed="rId4" cstate="print"/>
          <a:srcRect/>
          <a:stretch>
            <a:fillRect/>
          </a:stretch>
        </p:blipFill>
        <p:spPr bwMode="auto">
          <a:xfrm>
            <a:off x="4800600" y="1600200"/>
            <a:ext cx="4000500" cy="503872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2530"/>
                                        </p:tgtEl>
                                        <p:attrNameLst>
                                          <p:attrName>style.visibility</p:attrName>
                                        </p:attrNameLst>
                                      </p:cBhvr>
                                      <p:to>
                                        <p:strVal val="visible"/>
                                      </p:to>
                                    </p:set>
                                    <p:anim calcmode="lin" valueType="num">
                                      <p:cBhvr>
                                        <p:cTn id="13" dur="500" fill="hold"/>
                                        <p:tgtEl>
                                          <p:spTgt spid="22530"/>
                                        </p:tgtEl>
                                        <p:attrNameLst>
                                          <p:attrName>ppt_w</p:attrName>
                                        </p:attrNameLst>
                                      </p:cBhvr>
                                      <p:tavLst>
                                        <p:tav tm="0">
                                          <p:val>
                                            <p:fltVal val="0"/>
                                          </p:val>
                                        </p:tav>
                                        <p:tav tm="100000">
                                          <p:val>
                                            <p:strVal val="#ppt_w"/>
                                          </p:val>
                                        </p:tav>
                                      </p:tavLst>
                                    </p:anim>
                                    <p:anim calcmode="lin" valueType="num">
                                      <p:cBhvr>
                                        <p:cTn id="14" dur="500" fill="hold"/>
                                        <p:tgtEl>
                                          <p:spTgt spid="22530"/>
                                        </p:tgtEl>
                                        <p:attrNameLst>
                                          <p:attrName>ppt_h</p:attrName>
                                        </p:attrNameLst>
                                      </p:cBhvr>
                                      <p:tavLst>
                                        <p:tav tm="0">
                                          <p:val>
                                            <p:fltVal val="0"/>
                                          </p:val>
                                        </p:tav>
                                        <p:tav tm="100000">
                                          <p:val>
                                            <p:strVal val="#ppt_h"/>
                                          </p:val>
                                        </p:tav>
                                      </p:tavLst>
                                    </p:anim>
                                    <p:anim calcmode="lin" valueType="num">
                                      <p:cBhvr>
                                        <p:cTn id="15" dur="500" fill="hold"/>
                                        <p:tgtEl>
                                          <p:spTgt spid="22530"/>
                                        </p:tgtEl>
                                        <p:attrNameLst>
                                          <p:attrName>style.rotation</p:attrName>
                                        </p:attrNameLst>
                                      </p:cBhvr>
                                      <p:tavLst>
                                        <p:tav tm="0">
                                          <p:val>
                                            <p:fltVal val="360"/>
                                          </p:val>
                                        </p:tav>
                                        <p:tav tm="100000">
                                          <p:val>
                                            <p:fltVal val="0"/>
                                          </p:val>
                                        </p:tav>
                                      </p:tavLst>
                                    </p:anim>
                                    <p:animEffect transition="in" filter="fade">
                                      <p:cBhvr>
                                        <p:cTn id="16"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274638"/>
            <a:ext cx="6400800" cy="1143000"/>
          </a:xfrm>
        </p:spPr>
        <p:txBody>
          <a:bodyPr>
            <a:normAutofit fontScale="90000"/>
          </a:bodyPr>
          <a:lstStyle/>
          <a:p>
            <a:r>
              <a:rPr lang="en-US" dirty="0" smtClean="0">
                <a:solidFill>
                  <a:srgbClr val="FFC000"/>
                </a:solidFill>
              </a:rPr>
              <a:t>Feudalism and Manor Life</a:t>
            </a:r>
            <a:br>
              <a:rPr lang="en-US" dirty="0" smtClean="0">
                <a:solidFill>
                  <a:srgbClr val="FFC000"/>
                </a:solidFill>
              </a:rPr>
            </a:br>
            <a:r>
              <a:rPr lang="en-US" dirty="0" smtClean="0">
                <a:solidFill>
                  <a:srgbClr val="FFC000"/>
                </a:solidFill>
              </a:rPr>
              <a:t>Pages 506 - 511</a:t>
            </a:r>
            <a:endParaRPr lang="en-US" dirty="0"/>
          </a:p>
        </p:txBody>
      </p:sp>
      <p:sp>
        <p:nvSpPr>
          <p:cNvPr id="3" name="Content Placeholder 2"/>
          <p:cNvSpPr>
            <a:spLocks noGrp="1"/>
          </p:cNvSpPr>
          <p:nvPr>
            <p:ph idx="1"/>
          </p:nvPr>
        </p:nvSpPr>
        <p:spPr>
          <a:xfrm>
            <a:off x="0" y="1905000"/>
            <a:ext cx="6934200" cy="4953000"/>
          </a:xfrm>
        </p:spPr>
        <p:txBody>
          <a:bodyPr>
            <a:normAutofit fontScale="85000" lnSpcReduction="20000"/>
          </a:bodyPr>
          <a:lstStyle/>
          <a:p>
            <a:r>
              <a:rPr lang="en-US" dirty="0" smtClean="0">
                <a:solidFill>
                  <a:schemeClr val="bg2">
                    <a:lumMod val="90000"/>
                  </a:schemeClr>
                </a:solidFill>
              </a:rPr>
              <a:t>At the bottom of the feudalism pyramid is the Serfs or Peasants. These people were the largest group in society. They owned no land but instead worked the land for the lord or vassal. </a:t>
            </a:r>
          </a:p>
          <a:p>
            <a:r>
              <a:rPr lang="en-US" dirty="0" smtClean="0">
                <a:solidFill>
                  <a:schemeClr val="bg2">
                    <a:lumMod val="90000"/>
                  </a:schemeClr>
                </a:solidFill>
              </a:rPr>
              <a:t>Serfs were not slaves but they were tied to the land. They could not advance in society. They could not be bought or sold separate from the land . </a:t>
            </a:r>
          </a:p>
          <a:p>
            <a:r>
              <a:rPr lang="en-US" dirty="0" smtClean="0">
                <a:solidFill>
                  <a:schemeClr val="bg2">
                    <a:lumMod val="90000"/>
                  </a:schemeClr>
                </a:solidFill>
              </a:rPr>
              <a:t>The serfs’ lives were hard. If you were a serf you had to work. Men did the farming, women gardened/made clothing/collected firewood, and children would help tend the sheep and chickens. </a:t>
            </a:r>
            <a:endParaRPr lang="en-US" dirty="0">
              <a:solidFill>
                <a:schemeClr val="bg2">
                  <a:lumMod val="90000"/>
                </a:schemeClr>
              </a:solidFill>
            </a:endParaRPr>
          </a:p>
        </p:txBody>
      </p:sp>
      <p:pic>
        <p:nvPicPr>
          <p:cNvPr id="4" name="Picture 6" descr="http://1.bp.blogspot.com/-cpxLG_iS2r8/Tfca8nbdsAI/AAAAAAAASmc/8Pbz44HCeBs/s1600/000005.jpg"/>
          <p:cNvPicPr>
            <a:picLocks noChangeAspect="1" noChangeArrowheads="1"/>
          </p:cNvPicPr>
          <p:nvPr/>
        </p:nvPicPr>
        <p:blipFill>
          <a:blip r:embed="rId3" cstate="print"/>
          <a:srcRect/>
          <a:stretch>
            <a:fillRect/>
          </a:stretch>
        </p:blipFill>
        <p:spPr bwMode="auto">
          <a:xfrm>
            <a:off x="304800" y="228600"/>
            <a:ext cx="1837651" cy="1638301"/>
          </a:xfrm>
          <a:prstGeom prst="rect">
            <a:avLst/>
          </a:prstGeom>
          <a:noFill/>
        </p:spPr>
      </p:pic>
      <p:pic>
        <p:nvPicPr>
          <p:cNvPr id="20482" name="Picture 2" descr="http://www.cartage.org.lb/en/themes/GeogHist/histories/middleages/lifemiddle/pix/SERF2.GIF"/>
          <p:cNvPicPr>
            <a:picLocks noChangeAspect="1" noChangeArrowheads="1"/>
          </p:cNvPicPr>
          <p:nvPr/>
        </p:nvPicPr>
        <p:blipFill>
          <a:blip r:embed="rId4" cstate="print"/>
          <a:srcRect/>
          <a:stretch>
            <a:fillRect/>
          </a:stretch>
        </p:blipFill>
        <p:spPr bwMode="auto">
          <a:xfrm>
            <a:off x="6562725" y="2895600"/>
            <a:ext cx="2581275" cy="36004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3">
                                            <p:txEl>
                                              <p:pRg st="2" end="2"/>
                                            </p:txEl>
                                          </p:spTgt>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20482"/>
                                        </p:tgtEl>
                                        <p:attrNameLst>
                                          <p:attrName>style.visibility</p:attrName>
                                        </p:attrNameLst>
                                      </p:cBhvr>
                                      <p:to>
                                        <p:strVal val="visible"/>
                                      </p:to>
                                    </p:set>
                                    <p:anim calcmode="lin" valueType="num">
                                      <p:cBhvr>
                                        <p:cTn id="29" dur="500" fill="hold"/>
                                        <p:tgtEl>
                                          <p:spTgt spid="20482"/>
                                        </p:tgtEl>
                                        <p:attrNameLst>
                                          <p:attrName>ppt_w</p:attrName>
                                        </p:attrNameLst>
                                      </p:cBhvr>
                                      <p:tavLst>
                                        <p:tav tm="0">
                                          <p:val>
                                            <p:fltVal val="0"/>
                                          </p:val>
                                        </p:tav>
                                        <p:tav tm="100000">
                                          <p:val>
                                            <p:strVal val="#ppt_w"/>
                                          </p:val>
                                        </p:tav>
                                      </p:tavLst>
                                    </p:anim>
                                    <p:anim calcmode="lin" valueType="num">
                                      <p:cBhvr>
                                        <p:cTn id="30" dur="500" fill="hold"/>
                                        <p:tgtEl>
                                          <p:spTgt spid="20482"/>
                                        </p:tgtEl>
                                        <p:attrNameLst>
                                          <p:attrName>ppt_h</p:attrName>
                                        </p:attrNameLst>
                                      </p:cBhvr>
                                      <p:tavLst>
                                        <p:tav tm="0">
                                          <p:val>
                                            <p:fltVal val="0"/>
                                          </p:val>
                                        </p:tav>
                                        <p:tav tm="100000">
                                          <p:val>
                                            <p:strVal val="#ppt_h"/>
                                          </p:val>
                                        </p:tav>
                                      </p:tavLst>
                                    </p:anim>
                                    <p:anim calcmode="lin" valueType="num">
                                      <p:cBhvr>
                                        <p:cTn id="31" dur="500" fill="hold"/>
                                        <p:tgtEl>
                                          <p:spTgt spid="20482"/>
                                        </p:tgtEl>
                                        <p:attrNameLst>
                                          <p:attrName>style.rotation</p:attrName>
                                        </p:attrNameLst>
                                      </p:cBhvr>
                                      <p:tavLst>
                                        <p:tav tm="0">
                                          <p:val>
                                            <p:fltVal val="360"/>
                                          </p:val>
                                        </p:tav>
                                        <p:tav tm="100000">
                                          <p:val>
                                            <p:fltVal val="0"/>
                                          </p:val>
                                        </p:tav>
                                      </p:tavLst>
                                    </p:anim>
                                    <p:animEffect transition="in" filter="fade">
                                      <p:cBhvr>
                                        <p:cTn id="32" dur="5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4400" y="304800"/>
            <a:ext cx="4419600" cy="1143000"/>
          </a:xfrm>
        </p:spPr>
        <p:txBody>
          <a:bodyPr>
            <a:normAutofit fontScale="90000"/>
          </a:bodyPr>
          <a:lstStyle/>
          <a:p>
            <a:r>
              <a:rPr lang="en-US" dirty="0" smtClean="0">
                <a:solidFill>
                  <a:srgbClr val="FFC000"/>
                </a:solidFill>
              </a:rPr>
              <a:t>Feudal Societies</a:t>
            </a:r>
            <a:br>
              <a:rPr lang="en-US" dirty="0" smtClean="0">
                <a:solidFill>
                  <a:srgbClr val="FFC000"/>
                </a:solidFill>
              </a:rPr>
            </a:br>
            <a:r>
              <a:rPr lang="en-US" dirty="0" smtClean="0">
                <a:solidFill>
                  <a:srgbClr val="FFC000"/>
                </a:solidFill>
              </a:rPr>
              <a:t>Pages 512 - 515</a:t>
            </a:r>
            <a:endParaRPr lang="en-US" dirty="0"/>
          </a:p>
        </p:txBody>
      </p:sp>
      <p:sp>
        <p:nvSpPr>
          <p:cNvPr id="3" name="Content Placeholder 2"/>
          <p:cNvSpPr>
            <a:spLocks noGrp="1"/>
          </p:cNvSpPr>
          <p:nvPr>
            <p:ph idx="1"/>
          </p:nvPr>
        </p:nvSpPr>
        <p:spPr>
          <a:xfrm>
            <a:off x="0" y="304800"/>
            <a:ext cx="5181600" cy="6248400"/>
          </a:xfrm>
        </p:spPr>
        <p:txBody>
          <a:bodyPr>
            <a:normAutofit fontScale="85000" lnSpcReduction="10000"/>
          </a:bodyPr>
          <a:lstStyle/>
          <a:p>
            <a:r>
              <a:rPr lang="en-US" dirty="0" smtClean="0">
                <a:solidFill>
                  <a:schemeClr val="bg2">
                    <a:lumMod val="90000"/>
                  </a:schemeClr>
                </a:solidFill>
              </a:rPr>
              <a:t>Comparing Feudal Japan and Europe</a:t>
            </a:r>
          </a:p>
          <a:p>
            <a:pPr lvl="1"/>
            <a:r>
              <a:rPr lang="en-US" dirty="0" smtClean="0">
                <a:solidFill>
                  <a:srgbClr val="EEECE1">
                    <a:lumMod val="90000"/>
                  </a:srgbClr>
                </a:solidFill>
              </a:rPr>
              <a:t>In both Feudal systems land was the basis. Each also had royalty, nobles, warriors, and peasants. </a:t>
            </a:r>
          </a:p>
          <a:p>
            <a:pPr lvl="1"/>
            <a:r>
              <a:rPr lang="en-US" dirty="0" smtClean="0">
                <a:solidFill>
                  <a:schemeClr val="bg2">
                    <a:lumMod val="90000"/>
                  </a:schemeClr>
                </a:solidFill>
              </a:rPr>
              <a:t>Warriors for both had a code of honorable behavior. </a:t>
            </a:r>
          </a:p>
          <a:p>
            <a:pPr lvl="2"/>
            <a:r>
              <a:rPr lang="en-US" dirty="0" smtClean="0">
                <a:solidFill>
                  <a:schemeClr val="bg2">
                    <a:lumMod val="90000"/>
                  </a:schemeClr>
                </a:solidFill>
              </a:rPr>
              <a:t>Bushido was the code for samurai. </a:t>
            </a:r>
          </a:p>
          <a:p>
            <a:pPr lvl="2"/>
            <a:r>
              <a:rPr lang="en-US" dirty="0" smtClean="0">
                <a:solidFill>
                  <a:schemeClr val="bg2">
                    <a:lumMod val="90000"/>
                  </a:schemeClr>
                </a:solidFill>
              </a:rPr>
              <a:t>The code of Chivalry was for the knights. The code of Chivalry said a knight should have true faith, be ready to die for the church, give generously to all, and use his strength to side against injustices.</a:t>
            </a:r>
          </a:p>
          <a:p>
            <a:pPr lvl="1"/>
            <a:r>
              <a:rPr lang="en-US" dirty="0" smtClean="0">
                <a:solidFill>
                  <a:srgbClr val="EEECE1">
                    <a:lumMod val="90000"/>
                  </a:srgbClr>
                </a:solidFill>
              </a:rPr>
              <a:t>In both Feudal systems Knights and Samurai were admired for their loyalty, bravery, and dedication. </a:t>
            </a:r>
          </a:p>
          <a:p>
            <a:pPr lvl="2">
              <a:buNone/>
            </a:pPr>
            <a:endParaRPr lang="en-US" dirty="0">
              <a:solidFill>
                <a:schemeClr val="bg2">
                  <a:lumMod val="90000"/>
                </a:schemeClr>
              </a:solidFill>
            </a:endParaRPr>
          </a:p>
        </p:txBody>
      </p:sp>
      <p:pic>
        <p:nvPicPr>
          <p:cNvPr id="4" name="Picture 2" descr="http://s3.amazonaws.com/readers/2009/04/07/34182970919ddf117079_1.jpg"/>
          <p:cNvPicPr>
            <a:picLocks noChangeAspect="1" noChangeArrowheads="1"/>
          </p:cNvPicPr>
          <p:nvPr/>
        </p:nvPicPr>
        <p:blipFill>
          <a:blip r:embed="rId3" cstate="print"/>
          <a:srcRect/>
          <a:stretch>
            <a:fillRect/>
          </a:stretch>
        </p:blipFill>
        <p:spPr bwMode="auto">
          <a:xfrm>
            <a:off x="5105400" y="2133600"/>
            <a:ext cx="3739697" cy="32385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3">
                                            <p:txEl>
                                              <p:pRg st="2" end="2"/>
                                            </p:txEl>
                                          </p:spTgt>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p:cTn id="29"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0" dur="5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1" dur="500" fill="hold"/>
                                        <p:tgtEl>
                                          <p:spTgt spid="3">
                                            <p:txEl>
                                              <p:pRg st="3" end="3"/>
                                            </p:txEl>
                                          </p:spTgt>
                                        </p:tgtEl>
                                        <p:attrNameLst>
                                          <p:attrName>style.rotation</p:attrName>
                                        </p:attrNameLst>
                                      </p:cBhvr>
                                      <p:tavLst>
                                        <p:tav tm="0">
                                          <p:val>
                                            <p:fltVal val="360"/>
                                          </p:val>
                                        </p:tav>
                                        <p:tav tm="100000">
                                          <p:val>
                                            <p:fltVal val="0"/>
                                          </p:val>
                                        </p:tav>
                                      </p:tavLst>
                                    </p:anim>
                                    <p:animEffect transition="in" filter="fade">
                                      <p:cBhvr>
                                        <p:cTn id="32" dur="500"/>
                                        <p:tgtEl>
                                          <p:spTgt spid="3">
                                            <p:txEl>
                                              <p:pRg st="3" end="3"/>
                                            </p:txEl>
                                          </p:spTgt>
                                        </p:tgtEl>
                                      </p:cBhvr>
                                    </p:animEffect>
                                  </p:childTnLst>
                                </p:cTn>
                              </p:par>
                              <p:par>
                                <p:cTn id="33" presetID="49" presetClass="entr" presetSubtype="0" decel="100000" fill="hold" nodeType="with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7" dur="500" fill="hold"/>
                                        <p:tgtEl>
                                          <p:spTgt spid="3">
                                            <p:txEl>
                                              <p:pRg st="4" end="4"/>
                                            </p:txEl>
                                          </p:spTgt>
                                        </p:tgtEl>
                                        <p:attrNameLst>
                                          <p:attrName>style.rotation</p:attrName>
                                        </p:attrNameLst>
                                      </p:cBhvr>
                                      <p:tavLst>
                                        <p:tav tm="0">
                                          <p:val>
                                            <p:fltVal val="360"/>
                                          </p:val>
                                        </p:tav>
                                        <p:tav tm="100000">
                                          <p:val>
                                            <p:fltVal val="0"/>
                                          </p:val>
                                        </p:tav>
                                      </p:tavLst>
                                    </p:anim>
                                    <p:animEffect transition="in" filter="fade">
                                      <p:cBhvr>
                                        <p:cTn id="38" dur="500"/>
                                        <p:tgtEl>
                                          <p:spTgt spid="3">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p:cTn id="43"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4" dur="5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5" dur="500" fill="hold"/>
                                        <p:tgtEl>
                                          <p:spTgt spid="3">
                                            <p:txEl>
                                              <p:pRg st="5" end="5"/>
                                            </p:txEl>
                                          </p:spTgt>
                                        </p:tgtEl>
                                        <p:attrNameLst>
                                          <p:attrName>style.rotation</p:attrName>
                                        </p:attrNameLst>
                                      </p:cBhvr>
                                      <p:tavLst>
                                        <p:tav tm="0">
                                          <p:val>
                                            <p:fltVal val="360"/>
                                          </p:val>
                                        </p:tav>
                                        <p:tav tm="100000">
                                          <p:val>
                                            <p:fltVal val="0"/>
                                          </p:val>
                                        </p:tav>
                                      </p:tavLst>
                                    </p:anim>
                                    <p:animEffect transition="in" filter="fade">
                                      <p:cBhvr>
                                        <p:cTn id="4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C000"/>
                </a:solidFill>
              </a:rPr>
              <a:t>Feudal Societies</a:t>
            </a:r>
            <a:br>
              <a:rPr lang="en-US" dirty="0" smtClean="0">
                <a:solidFill>
                  <a:srgbClr val="FFC000"/>
                </a:solidFill>
              </a:rPr>
            </a:br>
            <a:r>
              <a:rPr lang="en-US" dirty="0" smtClean="0">
                <a:solidFill>
                  <a:srgbClr val="FFC000"/>
                </a:solidFill>
              </a:rPr>
              <a:t>Pages 512 - 515</a:t>
            </a:r>
            <a:endParaRPr lang="en-US" dirty="0"/>
          </a:p>
        </p:txBody>
      </p:sp>
      <p:sp>
        <p:nvSpPr>
          <p:cNvPr id="3" name="Content Placeholder 2"/>
          <p:cNvSpPr>
            <a:spLocks noGrp="1"/>
          </p:cNvSpPr>
          <p:nvPr>
            <p:ph idx="1"/>
          </p:nvPr>
        </p:nvSpPr>
        <p:spPr>
          <a:xfrm>
            <a:off x="0" y="1600200"/>
            <a:ext cx="4419600" cy="5105400"/>
          </a:xfrm>
        </p:spPr>
        <p:txBody>
          <a:bodyPr>
            <a:normAutofit fontScale="92500" lnSpcReduction="10000"/>
          </a:bodyPr>
          <a:lstStyle/>
          <a:p>
            <a:r>
              <a:rPr lang="en-US" dirty="0" smtClean="0">
                <a:solidFill>
                  <a:schemeClr val="bg2">
                    <a:lumMod val="90000"/>
                  </a:schemeClr>
                </a:solidFill>
              </a:rPr>
              <a:t>Contrasting Feudal Japan and Europe</a:t>
            </a:r>
          </a:p>
          <a:p>
            <a:pPr lvl="1"/>
            <a:r>
              <a:rPr lang="en-US" dirty="0" smtClean="0">
                <a:solidFill>
                  <a:schemeClr val="bg2">
                    <a:lumMod val="90000"/>
                  </a:schemeClr>
                </a:solidFill>
              </a:rPr>
              <a:t>Religions</a:t>
            </a:r>
          </a:p>
          <a:p>
            <a:pPr lvl="2"/>
            <a:r>
              <a:rPr lang="en-US" dirty="0" smtClean="0">
                <a:solidFill>
                  <a:schemeClr val="bg2">
                    <a:lumMod val="90000"/>
                  </a:schemeClr>
                </a:solidFill>
              </a:rPr>
              <a:t>Europe believed in Christianity and Japan believed in Buddhism, Shinto, and Confucianism</a:t>
            </a:r>
          </a:p>
          <a:p>
            <a:pPr lvl="1"/>
            <a:r>
              <a:rPr lang="en-US" dirty="0" smtClean="0">
                <a:solidFill>
                  <a:schemeClr val="bg2">
                    <a:lumMod val="90000"/>
                  </a:schemeClr>
                </a:solidFill>
              </a:rPr>
              <a:t>Art and Literature</a:t>
            </a:r>
          </a:p>
          <a:p>
            <a:pPr lvl="2"/>
            <a:r>
              <a:rPr lang="en-US" dirty="0" smtClean="0">
                <a:solidFill>
                  <a:schemeClr val="bg2">
                    <a:lumMod val="90000"/>
                  </a:schemeClr>
                </a:solidFill>
              </a:rPr>
              <a:t>Europeans focused on religion in their art and literature. In Japan art and literature was themed around nature. </a:t>
            </a:r>
          </a:p>
          <a:p>
            <a:pPr lvl="2">
              <a:buNone/>
            </a:pPr>
            <a:endParaRPr lang="en-US" dirty="0" smtClean="0">
              <a:solidFill>
                <a:schemeClr val="bg2">
                  <a:lumMod val="90000"/>
                </a:schemeClr>
              </a:solidFill>
            </a:endParaRPr>
          </a:p>
          <a:p>
            <a:pPr lvl="2">
              <a:buNone/>
            </a:pPr>
            <a:endParaRPr lang="en-US" dirty="0" smtClean="0">
              <a:solidFill>
                <a:schemeClr val="bg2">
                  <a:lumMod val="90000"/>
                </a:schemeClr>
              </a:solidFill>
            </a:endParaRPr>
          </a:p>
          <a:p>
            <a:pPr lvl="1"/>
            <a:endParaRPr lang="en-US" dirty="0" smtClean="0">
              <a:solidFill>
                <a:schemeClr val="bg2">
                  <a:lumMod val="90000"/>
                </a:schemeClr>
              </a:solidFill>
            </a:endParaRPr>
          </a:p>
          <a:p>
            <a:endParaRPr lang="en-US" dirty="0">
              <a:solidFill>
                <a:schemeClr val="bg2">
                  <a:lumMod val="90000"/>
                </a:schemeClr>
              </a:solidFill>
            </a:endParaRPr>
          </a:p>
        </p:txBody>
      </p:sp>
      <p:pic>
        <p:nvPicPr>
          <p:cNvPr id="77828" name="Picture 4" descr="http://t3.gstatic.com/images?q=tbn:ANd9GcS8wjK4t-umwtrgT-wXy-qNaJipc7Kok-47wsJ7RoI79so_qN9qXw"/>
          <p:cNvPicPr>
            <a:picLocks noChangeAspect="1" noChangeArrowheads="1"/>
          </p:cNvPicPr>
          <p:nvPr/>
        </p:nvPicPr>
        <p:blipFill>
          <a:blip r:embed="rId3" cstate="print"/>
          <a:srcRect/>
          <a:stretch>
            <a:fillRect/>
          </a:stretch>
        </p:blipFill>
        <p:spPr bwMode="auto">
          <a:xfrm>
            <a:off x="4353560" y="4648200"/>
            <a:ext cx="4552315" cy="2038350"/>
          </a:xfrm>
          <a:prstGeom prst="rect">
            <a:avLst/>
          </a:prstGeom>
          <a:noFill/>
        </p:spPr>
      </p:pic>
      <p:pic>
        <p:nvPicPr>
          <p:cNvPr id="77830" name="Picture 6" descr="http://www.library.ubc.ca/finearts/Images/medieval/italian_crucifix.jpg"/>
          <p:cNvPicPr>
            <a:picLocks noChangeAspect="1" noChangeArrowheads="1"/>
          </p:cNvPicPr>
          <p:nvPr/>
        </p:nvPicPr>
        <p:blipFill>
          <a:blip r:embed="rId4" cstate="print"/>
          <a:srcRect/>
          <a:stretch>
            <a:fillRect/>
          </a:stretch>
        </p:blipFill>
        <p:spPr bwMode="auto">
          <a:xfrm>
            <a:off x="4876800" y="1524000"/>
            <a:ext cx="3676650" cy="298132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1" end="1"/>
                                            </p:txEl>
                                          </p:spTgt>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3"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24" dur="500"/>
                                        <p:tgtEl>
                                          <p:spTgt spid="3">
                                            <p:txEl>
                                              <p:pRg st="2" end="2"/>
                                            </p:txEl>
                                          </p:spTgt>
                                        </p:tgtEl>
                                      </p:cBhvr>
                                    </p:animEffect>
                                  </p:childTnLst>
                                </p:cTn>
                              </p:par>
                              <p:par>
                                <p:cTn id="25" presetID="49" presetClass="entr" presetSubtype="0" decel="100000" fill="hold" nodeType="withEffect">
                                  <p:stCondLst>
                                    <p:cond delay="0"/>
                                  </p:stCondLst>
                                  <p:childTnLst>
                                    <p:set>
                                      <p:cBhvr>
                                        <p:cTn id="26" dur="1" fill="hold">
                                          <p:stCondLst>
                                            <p:cond delay="0"/>
                                          </p:stCondLst>
                                        </p:cTn>
                                        <p:tgtEl>
                                          <p:spTgt spid="77830"/>
                                        </p:tgtEl>
                                        <p:attrNameLst>
                                          <p:attrName>style.visibility</p:attrName>
                                        </p:attrNameLst>
                                      </p:cBhvr>
                                      <p:to>
                                        <p:strVal val="visible"/>
                                      </p:to>
                                    </p:set>
                                    <p:anim calcmode="lin" valueType="num">
                                      <p:cBhvr>
                                        <p:cTn id="27" dur="500" fill="hold"/>
                                        <p:tgtEl>
                                          <p:spTgt spid="77830"/>
                                        </p:tgtEl>
                                        <p:attrNameLst>
                                          <p:attrName>ppt_w</p:attrName>
                                        </p:attrNameLst>
                                      </p:cBhvr>
                                      <p:tavLst>
                                        <p:tav tm="0">
                                          <p:val>
                                            <p:fltVal val="0"/>
                                          </p:val>
                                        </p:tav>
                                        <p:tav tm="100000">
                                          <p:val>
                                            <p:strVal val="#ppt_w"/>
                                          </p:val>
                                        </p:tav>
                                      </p:tavLst>
                                    </p:anim>
                                    <p:anim calcmode="lin" valueType="num">
                                      <p:cBhvr>
                                        <p:cTn id="28" dur="500" fill="hold"/>
                                        <p:tgtEl>
                                          <p:spTgt spid="77830"/>
                                        </p:tgtEl>
                                        <p:attrNameLst>
                                          <p:attrName>ppt_h</p:attrName>
                                        </p:attrNameLst>
                                      </p:cBhvr>
                                      <p:tavLst>
                                        <p:tav tm="0">
                                          <p:val>
                                            <p:fltVal val="0"/>
                                          </p:val>
                                        </p:tav>
                                        <p:tav tm="100000">
                                          <p:val>
                                            <p:strVal val="#ppt_h"/>
                                          </p:val>
                                        </p:tav>
                                      </p:tavLst>
                                    </p:anim>
                                    <p:anim calcmode="lin" valueType="num">
                                      <p:cBhvr>
                                        <p:cTn id="29" dur="500" fill="hold"/>
                                        <p:tgtEl>
                                          <p:spTgt spid="77830"/>
                                        </p:tgtEl>
                                        <p:attrNameLst>
                                          <p:attrName>style.rotation</p:attrName>
                                        </p:attrNameLst>
                                      </p:cBhvr>
                                      <p:tavLst>
                                        <p:tav tm="0">
                                          <p:val>
                                            <p:fltVal val="360"/>
                                          </p:val>
                                        </p:tav>
                                        <p:tav tm="100000">
                                          <p:val>
                                            <p:fltVal val="0"/>
                                          </p:val>
                                        </p:tav>
                                      </p:tavLst>
                                    </p:anim>
                                    <p:animEffect transition="in" filter="fade">
                                      <p:cBhvr>
                                        <p:cTn id="30" dur="500"/>
                                        <p:tgtEl>
                                          <p:spTgt spid="77830"/>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 calcmode="lin" valueType="num">
                                      <p:cBhvr>
                                        <p:cTn id="3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7" dur="500" fill="hold"/>
                                        <p:tgtEl>
                                          <p:spTgt spid="3">
                                            <p:txEl>
                                              <p:pRg st="3" end="3"/>
                                            </p:txEl>
                                          </p:spTgt>
                                        </p:tgtEl>
                                        <p:attrNameLst>
                                          <p:attrName>style.rotation</p:attrName>
                                        </p:attrNameLst>
                                      </p:cBhvr>
                                      <p:tavLst>
                                        <p:tav tm="0">
                                          <p:val>
                                            <p:fltVal val="360"/>
                                          </p:val>
                                        </p:tav>
                                        <p:tav tm="100000">
                                          <p:val>
                                            <p:fltVal val="0"/>
                                          </p:val>
                                        </p:tav>
                                      </p:tavLst>
                                    </p:anim>
                                    <p:animEffect transition="in" filter="fade">
                                      <p:cBhvr>
                                        <p:cTn id="38" dur="500"/>
                                        <p:tgtEl>
                                          <p:spTgt spid="3">
                                            <p:txEl>
                                              <p:pRg st="3" end="3"/>
                                            </p:txEl>
                                          </p:spTgt>
                                        </p:tgtEl>
                                      </p:cBhvr>
                                    </p:animEffect>
                                  </p:childTnLst>
                                </p:cTn>
                              </p:par>
                              <p:par>
                                <p:cTn id="39" presetID="49" presetClass="entr" presetSubtype="0" decel="100000" fill="hold" nodeType="with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 calcmode="lin" valueType="num">
                                      <p:cBhvr>
                                        <p:cTn id="41"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2" dur="5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3" dur="500" fill="hold"/>
                                        <p:tgtEl>
                                          <p:spTgt spid="3">
                                            <p:txEl>
                                              <p:pRg st="4" end="4"/>
                                            </p:txEl>
                                          </p:spTgt>
                                        </p:tgtEl>
                                        <p:attrNameLst>
                                          <p:attrName>style.rotation</p:attrName>
                                        </p:attrNameLst>
                                      </p:cBhvr>
                                      <p:tavLst>
                                        <p:tav tm="0">
                                          <p:val>
                                            <p:fltVal val="360"/>
                                          </p:val>
                                        </p:tav>
                                        <p:tav tm="100000">
                                          <p:val>
                                            <p:fltVal val="0"/>
                                          </p:val>
                                        </p:tav>
                                      </p:tavLst>
                                    </p:anim>
                                    <p:animEffect transition="in" filter="fade">
                                      <p:cBhvr>
                                        <p:cTn id="44" dur="500"/>
                                        <p:tgtEl>
                                          <p:spTgt spid="3">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49" presetClass="entr" presetSubtype="0" decel="100000" fill="hold" nodeType="clickEffect">
                                  <p:stCondLst>
                                    <p:cond delay="0"/>
                                  </p:stCondLst>
                                  <p:childTnLst>
                                    <p:set>
                                      <p:cBhvr>
                                        <p:cTn id="48" dur="1" fill="hold">
                                          <p:stCondLst>
                                            <p:cond delay="0"/>
                                          </p:stCondLst>
                                        </p:cTn>
                                        <p:tgtEl>
                                          <p:spTgt spid="77828"/>
                                        </p:tgtEl>
                                        <p:attrNameLst>
                                          <p:attrName>style.visibility</p:attrName>
                                        </p:attrNameLst>
                                      </p:cBhvr>
                                      <p:to>
                                        <p:strVal val="visible"/>
                                      </p:to>
                                    </p:set>
                                    <p:anim calcmode="lin" valueType="num">
                                      <p:cBhvr>
                                        <p:cTn id="49" dur="500" fill="hold"/>
                                        <p:tgtEl>
                                          <p:spTgt spid="77828"/>
                                        </p:tgtEl>
                                        <p:attrNameLst>
                                          <p:attrName>ppt_w</p:attrName>
                                        </p:attrNameLst>
                                      </p:cBhvr>
                                      <p:tavLst>
                                        <p:tav tm="0">
                                          <p:val>
                                            <p:fltVal val="0"/>
                                          </p:val>
                                        </p:tav>
                                        <p:tav tm="100000">
                                          <p:val>
                                            <p:strVal val="#ppt_w"/>
                                          </p:val>
                                        </p:tav>
                                      </p:tavLst>
                                    </p:anim>
                                    <p:anim calcmode="lin" valueType="num">
                                      <p:cBhvr>
                                        <p:cTn id="50" dur="500" fill="hold"/>
                                        <p:tgtEl>
                                          <p:spTgt spid="77828"/>
                                        </p:tgtEl>
                                        <p:attrNameLst>
                                          <p:attrName>ppt_h</p:attrName>
                                        </p:attrNameLst>
                                      </p:cBhvr>
                                      <p:tavLst>
                                        <p:tav tm="0">
                                          <p:val>
                                            <p:fltVal val="0"/>
                                          </p:val>
                                        </p:tav>
                                        <p:tav tm="100000">
                                          <p:val>
                                            <p:strVal val="#ppt_h"/>
                                          </p:val>
                                        </p:tav>
                                      </p:tavLst>
                                    </p:anim>
                                    <p:anim calcmode="lin" valueType="num">
                                      <p:cBhvr>
                                        <p:cTn id="51" dur="500" fill="hold"/>
                                        <p:tgtEl>
                                          <p:spTgt spid="77828"/>
                                        </p:tgtEl>
                                        <p:attrNameLst>
                                          <p:attrName>style.rotation</p:attrName>
                                        </p:attrNameLst>
                                      </p:cBhvr>
                                      <p:tavLst>
                                        <p:tav tm="0">
                                          <p:val>
                                            <p:fltVal val="360"/>
                                          </p:val>
                                        </p:tav>
                                        <p:tav tm="100000">
                                          <p:val>
                                            <p:fltVal val="0"/>
                                          </p:val>
                                        </p:tav>
                                      </p:tavLst>
                                    </p:anim>
                                    <p:animEffect transition="in" filter="fade">
                                      <p:cBhvr>
                                        <p:cTn id="52" dur="500"/>
                                        <p:tgtEl>
                                          <p:spTgt spid="778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C000"/>
                </a:solidFill>
              </a:rPr>
              <a:t>Feudalism and Manor Life</a:t>
            </a:r>
            <a:br>
              <a:rPr lang="en-US" dirty="0" smtClean="0">
                <a:solidFill>
                  <a:srgbClr val="FFC000"/>
                </a:solidFill>
              </a:rPr>
            </a:br>
            <a:r>
              <a:rPr lang="en-US" dirty="0" smtClean="0">
                <a:solidFill>
                  <a:srgbClr val="FFC000"/>
                </a:solidFill>
              </a:rPr>
              <a:t>Pages 506 - 511</a:t>
            </a:r>
            <a:endParaRPr lang="en-US" dirty="0"/>
          </a:p>
        </p:txBody>
      </p:sp>
      <p:sp>
        <p:nvSpPr>
          <p:cNvPr id="3" name="Content Placeholder 2"/>
          <p:cNvSpPr>
            <a:spLocks noGrp="1"/>
          </p:cNvSpPr>
          <p:nvPr>
            <p:ph idx="1"/>
          </p:nvPr>
        </p:nvSpPr>
        <p:spPr>
          <a:xfrm>
            <a:off x="0" y="1600201"/>
            <a:ext cx="5486400" cy="2743200"/>
          </a:xfrm>
        </p:spPr>
        <p:txBody>
          <a:bodyPr>
            <a:normAutofit fontScale="77500" lnSpcReduction="20000"/>
          </a:bodyPr>
          <a:lstStyle/>
          <a:p>
            <a:r>
              <a:rPr lang="en-US" dirty="0" smtClean="0">
                <a:solidFill>
                  <a:schemeClr val="bg2">
                    <a:lumMod val="90000"/>
                  </a:schemeClr>
                </a:solidFill>
              </a:rPr>
              <a:t>The Manor System was the way of organizing agricultural labor and manage the feudal land. </a:t>
            </a:r>
          </a:p>
          <a:p>
            <a:r>
              <a:rPr lang="en-US" dirty="0" smtClean="0">
                <a:solidFill>
                  <a:schemeClr val="bg2">
                    <a:lumMod val="90000"/>
                  </a:schemeClr>
                </a:solidFill>
              </a:rPr>
              <a:t>Manors had four parts –</a:t>
            </a:r>
          </a:p>
          <a:p>
            <a:pPr lvl="1"/>
            <a:r>
              <a:rPr lang="en-US" b="1" u="sng" dirty="0" smtClean="0">
                <a:solidFill>
                  <a:schemeClr val="bg2">
                    <a:lumMod val="90000"/>
                  </a:schemeClr>
                </a:solidFill>
              </a:rPr>
              <a:t>The Manor House and Village</a:t>
            </a:r>
            <a:endParaRPr lang="en-US" dirty="0" smtClean="0">
              <a:solidFill>
                <a:schemeClr val="bg2">
                  <a:lumMod val="90000"/>
                </a:schemeClr>
              </a:solidFill>
            </a:endParaRPr>
          </a:p>
          <a:p>
            <a:pPr lvl="1"/>
            <a:r>
              <a:rPr lang="en-US" b="1" u="sng" dirty="0" smtClean="0">
                <a:solidFill>
                  <a:schemeClr val="bg2">
                    <a:lumMod val="90000"/>
                  </a:schemeClr>
                </a:solidFill>
              </a:rPr>
              <a:t>Farmland</a:t>
            </a:r>
          </a:p>
          <a:p>
            <a:pPr lvl="1"/>
            <a:r>
              <a:rPr lang="en-US" b="1" u="sng" dirty="0" smtClean="0">
                <a:solidFill>
                  <a:schemeClr val="bg2">
                    <a:lumMod val="90000"/>
                  </a:schemeClr>
                </a:solidFill>
              </a:rPr>
              <a:t>Meadowland</a:t>
            </a:r>
          </a:p>
          <a:p>
            <a:pPr lvl="1"/>
            <a:r>
              <a:rPr lang="en-US" b="1" u="sng" dirty="0" smtClean="0">
                <a:solidFill>
                  <a:schemeClr val="bg2">
                    <a:lumMod val="90000"/>
                  </a:schemeClr>
                </a:solidFill>
              </a:rPr>
              <a:t>Wasteland</a:t>
            </a:r>
            <a:endParaRPr lang="en-US" dirty="0" smtClean="0">
              <a:solidFill>
                <a:schemeClr val="bg2">
                  <a:lumMod val="90000"/>
                </a:schemeClr>
              </a:solidFill>
            </a:endParaRPr>
          </a:p>
        </p:txBody>
      </p:sp>
      <p:pic>
        <p:nvPicPr>
          <p:cNvPr id="14338" name="Picture 2" descr="http://dgh.wikispaces.com/file/view/wh06msc09hcu011ap.jpg/76599259/wh06msc09hcu011ap.jpg"/>
          <p:cNvPicPr>
            <a:picLocks noChangeAspect="1" noChangeArrowheads="1"/>
          </p:cNvPicPr>
          <p:nvPr/>
        </p:nvPicPr>
        <p:blipFill>
          <a:blip r:embed="rId3" cstate="print"/>
          <a:srcRect/>
          <a:stretch>
            <a:fillRect/>
          </a:stretch>
        </p:blipFill>
        <p:spPr bwMode="auto">
          <a:xfrm>
            <a:off x="2590800" y="3505200"/>
            <a:ext cx="6286500" cy="29622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1" end="1"/>
                                            </p:txEl>
                                          </p:spTgt>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3"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24" dur="500"/>
                                        <p:tgtEl>
                                          <p:spTgt spid="3">
                                            <p:txEl>
                                              <p:pRg st="2" end="2"/>
                                            </p:txEl>
                                          </p:spTgt>
                                        </p:tgtEl>
                                      </p:cBhvr>
                                    </p:animEffect>
                                  </p:childTnLst>
                                </p:cTn>
                              </p:par>
                              <p:par>
                                <p:cTn id="25" presetID="49" presetClass="entr" presetSubtype="0" decel="100000"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p:cTn id="27"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8" dur="5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9" dur="500" fill="hold"/>
                                        <p:tgtEl>
                                          <p:spTgt spid="3">
                                            <p:txEl>
                                              <p:pRg st="3" end="3"/>
                                            </p:txEl>
                                          </p:spTgt>
                                        </p:tgtEl>
                                        <p:attrNameLst>
                                          <p:attrName>style.rotation</p:attrName>
                                        </p:attrNameLst>
                                      </p:cBhvr>
                                      <p:tavLst>
                                        <p:tav tm="0">
                                          <p:val>
                                            <p:fltVal val="360"/>
                                          </p:val>
                                        </p:tav>
                                        <p:tav tm="100000">
                                          <p:val>
                                            <p:fltVal val="0"/>
                                          </p:val>
                                        </p:tav>
                                      </p:tavLst>
                                    </p:anim>
                                    <p:animEffect transition="in" filter="fade">
                                      <p:cBhvr>
                                        <p:cTn id="30" dur="500"/>
                                        <p:tgtEl>
                                          <p:spTgt spid="3">
                                            <p:txEl>
                                              <p:pRg st="3" end="3"/>
                                            </p:txEl>
                                          </p:spTgt>
                                        </p:tgtEl>
                                      </p:cBhvr>
                                    </p:animEffect>
                                  </p:childTnLst>
                                </p:cTn>
                              </p:par>
                              <p:par>
                                <p:cTn id="31" presetID="49" presetClass="entr" presetSubtype="0" decel="100000" fill="hold" nodeType="with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p:cTn id="33"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4" dur="5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5" dur="500" fill="hold"/>
                                        <p:tgtEl>
                                          <p:spTgt spid="3">
                                            <p:txEl>
                                              <p:pRg st="4" end="4"/>
                                            </p:txEl>
                                          </p:spTgt>
                                        </p:tgtEl>
                                        <p:attrNameLst>
                                          <p:attrName>style.rotation</p:attrName>
                                        </p:attrNameLst>
                                      </p:cBhvr>
                                      <p:tavLst>
                                        <p:tav tm="0">
                                          <p:val>
                                            <p:fltVal val="360"/>
                                          </p:val>
                                        </p:tav>
                                        <p:tav tm="100000">
                                          <p:val>
                                            <p:fltVal val="0"/>
                                          </p:val>
                                        </p:tav>
                                      </p:tavLst>
                                    </p:anim>
                                    <p:animEffect transition="in" filter="fade">
                                      <p:cBhvr>
                                        <p:cTn id="36" dur="500"/>
                                        <p:tgtEl>
                                          <p:spTgt spid="3">
                                            <p:txEl>
                                              <p:pRg st="4" end="4"/>
                                            </p:txEl>
                                          </p:spTgt>
                                        </p:tgtEl>
                                      </p:cBhvr>
                                    </p:animEffect>
                                  </p:childTnLst>
                                </p:cTn>
                              </p:par>
                              <p:par>
                                <p:cTn id="37" presetID="49" presetClass="entr" presetSubtype="0" decel="10000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 calcmode="lin" valueType="num">
                                      <p:cBhvr>
                                        <p:cTn id="39"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0" dur="5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1" dur="500" fill="hold"/>
                                        <p:tgtEl>
                                          <p:spTgt spid="3">
                                            <p:txEl>
                                              <p:pRg st="5" end="5"/>
                                            </p:txEl>
                                          </p:spTgt>
                                        </p:tgtEl>
                                        <p:attrNameLst>
                                          <p:attrName>style.rotation</p:attrName>
                                        </p:attrNameLst>
                                      </p:cBhvr>
                                      <p:tavLst>
                                        <p:tav tm="0">
                                          <p:val>
                                            <p:fltVal val="360"/>
                                          </p:val>
                                        </p:tav>
                                        <p:tav tm="100000">
                                          <p:val>
                                            <p:fltVal val="0"/>
                                          </p:val>
                                        </p:tav>
                                      </p:tavLst>
                                    </p:anim>
                                    <p:animEffect transition="in" filter="fade">
                                      <p:cBhvr>
                                        <p:cTn id="42" dur="500"/>
                                        <p:tgtEl>
                                          <p:spTgt spid="3">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nodeType="clickEffect">
                                  <p:stCondLst>
                                    <p:cond delay="0"/>
                                  </p:stCondLst>
                                  <p:childTnLst>
                                    <p:set>
                                      <p:cBhvr>
                                        <p:cTn id="46" dur="1" fill="hold">
                                          <p:stCondLst>
                                            <p:cond delay="0"/>
                                          </p:stCondLst>
                                        </p:cTn>
                                        <p:tgtEl>
                                          <p:spTgt spid="14338"/>
                                        </p:tgtEl>
                                        <p:attrNameLst>
                                          <p:attrName>style.visibility</p:attrName>
                                        </p:attrNameLst>
                                      </p:cBhvr>
                                      <p:to>
                                        <p:strVal val="visible"/>
                                      </p:to>
                                    </p:set>
                                    <p:anim calcmode="lin" valueType="num">
                                      <p:cBhvr>
                                        <p:cTn id="47" dur="500" fill="hold"/>
                                        <p:tgtEl>
                                          <p:spTgt spid="14338"/>
                                        </p:tgtEl>
                                        <p:attrNameLst>
                                          <p:attrName>ppt_w</p:attrName>
                                        </p:attrNameLst>
                                      </p:cBhvr>
                                      <p:tavLst>
                                        <p:tav tm="0">
                                          <p:val>
                                            <p:fltVal val="0"/>
                                          </p:val>
                                        </p:tav>
                                        <p:tav tm="100000">
                                          <p:val>
                                            <p:strVal val="#ppt_w"/>
                                          </p:val>
                                        </p:tav>
                                      </p:tavLst>
                                    </p:anim>
                                    <p:anim calcmode="lin" valueType="num">
                                      <p:cBhvr>
                                        <p:cTn id="48" dur="500" fill="hold"/>
                                        <p:tgtEl>
                                          <p:spTgt spid="14338"/>
                                        </p:tgtEl>
                                        <p:attrNameLst>
                                          <p:attrName>ppt_h</p:attrName>
                                        </p:attrNameLst>
                                      </p:cBhvr>
                                      <p:tavLst>
                                        <p:tav tm="0">
                                          <p:val>
                                            <p:fltVal val="0"/>
                                          </p:val>
                                        </p:tav>
                                        <p:tav tm="100000">
                                          <p:val>
                                            <p:strVal val="#ppt_h"/>
                                          </p:val>
                                        </p:tav>
                                      </p:tavLst>
                                    </p:anim>
                                    <p:anim calcmode="lin" valueType="num">
                                      <p:cBhvr>
                                        <p:cTn id="49" dur="500" fill="hold"/>
                                        <p:tgtEl>
                                          <p:spTgt spid="14338"/>
                                        </p:tgtEl>
                                        <p:attrNameLst>
                                          <p:attrName>style.rotation</p:attrName>
                                        </p:attrNameLst>
                                      </p:cBhvr>
                                      <p:tavLst>
                                        <p:tav tm="0">
                                          <p:val>
                                            <p:fltVal val="360"/>
                                          </p:val>
                                        </p:tav>
                                        <p:tav tm="100000">
                                          <p:val>
                                            <p:fltVal val="0"/>
                                          </p:val>
                                        </p:tav>
                                      </p:tavLst>
                                    </p:anim>
                                    <p:animEffect transition="in" filter="fade">
                                      <p:cBhvr>
                                        <p:cTn id="50"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458200" cy="1143000"/>
          </a:xfrm>
        </p:spPr>
        <p:txBody>
          <a:bodyPr>
            <a:normAutofit fontScale="90000"/>
          </a:bodyPr>
          <a:lstStyle/>
          <a:p>
            <a:r>
              <a:rPr lang="en-US" dirty="0" smtClean="0">
                <a:solidFill>
                  <a:srgbClr val="FFC000"/>
                </a:solidFill>
              </a:rPr>
              <a:t>Feudalism and Manor Life</a:t>
            </a:r>
            <a:br>
              <a:rPr lang="en-US" dirty="0" smtClean="0">
                <a:solidFill>
                  <a:srgbClr val="FFC000"/>
                </a:solidFill>
              </a:rPr>
            </a:br>
            <a:r>
              <a:rPr lang="en-US" dirty="0" smtClean="0">
                <a:solidFill>
                  <a:srgbClr val="FFC000"/>
                </a:solidFill>
              </a:rPr>
              <a:t>Pages 506 - 511</a:t>
            </a:r>
            <a:endParaRPr lang="en-US" dirty="0"/>
          </a:p>
        </p:txBody>
      </p:sp>
      <p:sp>
        <p:nvSpPr>
          <p:cNvPr id="3" name="Content Placeholder 2"/>
          <p:cNvSpPr>
            <a:spLocks noGrp="1"/>
          </p:cNvSpPr>
          <p:nvPr>
            <p:ph idx="1"/>
          </p:nvPr>
        </p:nvSpPr>
        <p:spPr>
          <a:xfrm>
            <a:off x="304800" y="1371600"/>
            <a:ext cx="8458200" cy="6096000"/>
          </a:xfrm>
        </p:spPr>
        <p:txBody>
          <a:bodyPr>
            <a:normAutofit/>
          </a:bodyPr>
          <a:lstStyle/>
          <a:p>
            <a:pPr lvl="2"/>
            <a:r>
              <a:rPr lang="en-US" b="1" u="sng" dirty="0" smtClean="0">
                <a:solidFill>
                  <a:schemeClr val="bg2">
                    <a:lumMod val="90000"/>
                  </a:schemeClr>
                </a:solidFill>
              </a:rPr>
              <a:t>The Manor House and Village</a:t>
            </a:r>
            <a:r>
              <a:rPr lang="en-US" dirty="0" smtClean="0">
                <a:solidFill>
                  <a:schemeClr val="bg2">
                    <a:lumMod val="90000"/>
                  </a:schemeClr>
                </a:solidFill>
              </a:rPr>
              <a:t> – The manor house could be a castle or house that the lord lived in. It would be surrounded by gardens, orchards, and farm buildings. The manor would also have a church and mill for grinding grain to flour. The village consisted of serf’s cottages which were straw and mud brick walls with dirt floors. </a:t>
            </a:r>
          </a:p>
          <a:p>
            <a:endParaRPr lang="en-US" dirty="0"/>
          </a:p>
        </p:txBody>
      </p:sp>
      <p:pic>
        <p:nvPicPr>
          <p:cNvPr id="4" name="Picture 2" descr="http://dgh.wikispaces.com/file/view/wh06msc09hcu011ap.jpg/76599259/wh06msc09hcu011ap.jpg"/>
          <p:cNvPicPr>
            <a:picLocks noChangeAspect="1" noChangeArrowheads="1"/>
          </p:cNvPicPr>
          <p:nvPr/>
        </p:nvPicPr>
        <p:blipFill>
          <a:blip r:embed="rId3" cstate="print"/>
          <a:srcRect l="13266" t="3902" r="21760" b="53171"/>
          <a:stretch>
            <a:fillRect/>
          </a:stretch>
        </p:blipFill>
        <p:spPr bwMode="auto">
          <a:xfrm>
            <a:off x="1" y="3706483"/>
            <a:ext cx="9144000" cy="284671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 calcmode="lin" valueType="num">
                                      <p:cBhvr>
                                        <p:cTn id="17" dur="500" fill="hold"/>
                                        <p:tgtEl>
                                          <p:spTgt spid="4"/>
                                        </p:tgtEl>
                                        <p:attrNameLst>
                                          <p:attrName>style.rotation</p:attrName>
                                        </p:attrNameLst>
                                      </p:cBhvr>
                                      <p:tavLst>
                                        <p:tav tm="0">
                                          <p:val>
                                            <p:fltVal val="360"/>
                                          </p:val>
                                        </p:tav>
                                        <p:tav tm="100000">
                                          <p:val>
                                            <p:fltVal val="0"/>
                                          </p:val>
                                        </p:tav>
                                      </p:tavLst>
                                    </p:anim>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C000"/>
                </a:solidFill>
              </a:rPr>
              <a:t>Feudalism and Manor Life</a:t>
            </a:r>
            <a:br>
              <a:rPr lang="en-US" dirty="0" smtClean="0">
                <a:solidFill>
                  <a:srgbClr val="FFC000"/>
                </a:solidFill>
              </a:rPr>
            </a:br>
            <a:r>
              <a:rPr lang="en-US" dirty="0" smtClean="0">
                <a:solidFill>
                  <a:srgbClr val="FFC000"/>
                </a:solidFill>
              </a:rPr>
              <a:t>Pages 506 - 511</a:t>
            </a:r>
            <a:endParaRPr lang="en-US" dirty="0"/>
          </a:p>
        </p:txBody>
      </p:sp>
      <p:sp>
        <p:nvSpPr>
          <p:cNvPr id="3" name="Content Placeholder 2"/>
          <p:cNvSpPr>
            <a:spLocks noGrp="1"/>
          </p:cNvSpPr>
          <p:nvPr>
            <p:ph idx="1"/>
          </p:nvPr>
        </p:nvSpPr>
        <p:spPr>
          <a:xfrm>
            <a:off x="-533400" y="1371601"/>
            <a:ext cx="9677400" cy="2514600"/>
          </a:xfrm>
        </p:spPr>
        <p:txBody>
          <a:bodyPr>
            <a:normAutofit lnSpcReduction="10000"/>
          </a:bodyPr>
          <a:lstStyle/>
          <a:p>
            <a:pPr lvl="2"/>
            <a:r>
              <a:rPr lang="en-US" b="1" u="sng" dirty="0" smtClean="0">
                <a:solidFill>
                  <a:schemeClr val="bg2">
                    <a:lumMod val="90000"/>
                  </a:schemeClr>
                </a:solidFill>
              </a:rPr>
              <a:t>Farmland </a:t>
            </a:r>
            <a:r>
              <a:rPr lang="en-US" dirty="0" smtClean="0">
                <a:solidFill>
                  <a:schemeClr val="bg2">
                    <a:lumMod val="90000"/>
                  </a:schemeClr>
                </a:solidFill>
              </a:rPr>
              <a:t>– They used a three-field rotation system. One field would be planted with wheat or rye. Another field  would be planted with oats and barley. The third field would be left empty so the soil would stay fertile. Their would be fields that had good soil and some that had poor soil. Peasants were given the fields with the poor soil, while the lords land was the good soil. Peasants would have to farm their land and the lord’s land. </a:t>
            </a:r>
          </a:p>
          <a:p>
            <a:endParaRPr lang="en-US" dirty="0"/>
          </a:p>
        </p:txBody>
      </p:sp>
      <p:pic>
        <p:nvPicPr>
          <p:cNvPr id="5" name="Picture 2" descr="http://dgh.wikispaces.com/file/view/wh06msc09hcu011ap.jpg/76599259/wh06msc09hcu011ap.jpg"/>
          <p:cNvPicPr>
            <a:picLocks noChangeAspect="1" noChangeArrowheads="1"/>
          </p:cNvPicPr>
          <p:nvPr/>
        </p:nvPicPr>
        <p:blipFill>
          <a:blip r:embed="rId3" cstate="print"/>
          <a:srcRect l="140" t="48080" r="41962"/>
          <a:stretch>
            <a:fillRect/>
          </a:stretch>
        </p:blipFill>
        <p:spPr bwMode="auto">
          <a:xfrm>
            <a:off x="0" y="3895724"/>
            <a:ext cx="9144000" cy="29622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 calcmode="lin" valueType="num">
                                      <p:cBhvr>
                                        <p:cTn id="17" dur="500" fill="hold"/>
                                        <p:tgtEl>
                                          <p:spTgt spid="5"/>
                                        </p:tgtEl>
                                        <p:attrNameLst>
                                          <p:attrName>style.rotation</p:attrName>
                                        </p:attrNameLst>
                                      </p:cBhvr>
                                      <p:tavLst>
                                        <p:tav tm="0">
                                          <p:val>
                                            <p:fltVal val="360"/>
                                          </p:val>
                                        </p:tav>
                                        <p:tav tm="100000">
                                          <p:val>
                                            <p:fltVal val="0"/>
                                          </p:val>
                                        </p:tav>
                                      </p:tavLst>
                                    </p:anim>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4648200" cy="1143000"/>
          </a:xfrm>
        </p:spPr>
        <p:txBody>
          <a:bodyPr>
            <a:normAutofit fontScale="90000"/>
          </a:bodyPr>
          <a:lstStyle/>
          <a:p>
            <a:r>
              <a:rPr lang="en-US" dirty="0" smtClean="0">
                <a:solidFill>
                  <a:srgbClr val="FFC000"/>
                </a:solidFill>
              </a:rPr>
              <a:t>Feudalism and Manor Life</a:t>
            </a:r>
            <a:br>
              <a:rPr lang="en-US" dirty="0" smtClean="0">
                <a:solidFill>
                  <a:srgbClr val="FFC000"/>
                </a:solidFill>
              </a:rPr>
            </a:br>
            <a:r>
              <a:rPr lang="en-US" dirty="0" smtClean="0">
                <a:solidFill>
                  <a:srgbClr val="FFC000"/>
                </a:solidFill>
              </a:rPr>
              <a:t>Pages 506 - 511</a:t>
            </a:r>
            <a:endParaRPr lang="en-US" dirty="0"/>
          </a:p>
        </p:txBody>
      </p:sp>
      <p:sp>
        <p:nvSpPr>
          <p:cNvPr id="3" name="Content Placeholder 2"/>
          <p:cNvSpPr>
            <a:spLocks noGrp="1"/>
          </p:cNvSpPr>
          <p:nvPr>
            <p:ph idx="1"/>
          </p:nvPr>
        </p:nvSpPr>
        <p:spPr>
          <a:xfrm>
            <a:off x="0" y="2819400"/>
            <a:ext cx="3962400" cy="4525963"/>
          </a:xfrm>
        </p:spPr>
        <p:txBody>
          <a:bodyPr/>
          <a:lstStyle/>
          <a:p>
            <a:pPr lvl="2"/>
            <a:r>
              <a:rPr lang="en-US" b="1" u="sng" dirty="0" smtClean="0">
                <a:solidFill>
                  <a:schemeClr val="bg2">
                    <a:lumMod val="90000"/>
                  </a:schemeClr>
                </a:solidFill>
              </a:rPr>
              <a:t>Meadowland </a:t>
            </a:r>
            <a:r>
              <a:rPr lang="en-US" dirty="0" smtClean="0">
                <a:solidFill>
                  <a:schemeClr val="bg2">
                    <a:lumMod val="90000"/>
                  </a:schemeClr>
                </a:solidFill>
              </a:rPr>
              <a:t>– The animals used on the manor would graze in the meadowlands. </a:t>
            </a:r>
          </a:p>
          <a:p>
            <a:endParaRPr lang="en-US" dirty="0"/>
          </a:p>
        </p:txBody>
      </p:sp>
      <p:pic>
        <p:nvPicPr>
          <p:cNvPr id="4" name="Picture 2" descr="http://dgh.wikispaces.com/file/view/wh06msc09hcu011ap.jpg/76599259/wh06msc09hcu011ap.jpg"/>
          <p:cNvPicPr>
            <a:picLocks noChangeAspect="1" noChangeArrowheads="1"/>
          </p:cNvPicPr>
          <p:nvPr/>
        </p:nvPicPr>
        <p:blipFill>
          <a:blip r:embed="rId3" cstate="print"/>
          <a:srcRect l="73336"/>
          <a:stretch>
            <a:fillRect/>
          </a:stretch>
        </p:blipFill>
        <p:spPr bwMode="auto">
          <a:xfrm>
            <a:off x="5181600" y="228600"/>
            <a:ext cx="3619500" cy="639653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 calcmode="lin" valueType="num">
                                      <p:cBhvr>
                                        <p:cTn id="17" dur="500" fill="hold"/>
                                        <p:tgtEl>
                                          <p:spTgt spid="4"/>
                                        </p:tgtEl>
                                        <p:attrNameLst>
                                          <p:attrName>style.rotation</p:attrName>
                                        </p:attrNameLst>
                                      </p:cBhvr>
                                      <p:tavLst>
                                        <p:tav tm="0">
                                          <p:val>
                                            <p:fltVal val="360"/>
                                          </p:val>
                                        </p:tav>
                                        <p:tav tm="100000">
                                          <p:val>
                                            <p:fltVal val="0"/>
                                          </p:val>
                                        </p:tav>
                                      </p:tavLst>
                                    </p:anim>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C000"/>
                </a:solidFill>
              </a:rPr>
              <a:t>Feudalism and Manor Life</a:t>
            </a:r>
            <a:br>
              <a:rPr lang="en-US" dirty="0" smtClean="0">
                <a:solidFill>
                  <a:srgbClr val="FFC000"/>
                </a:solidFill>
              </a:rPr>
            </a:br>
            <a:r>
              <a:rPr lang="en-US" dirty="0" smtClean="0">
                <a:solidFill>
                  <a:srgbClr val="FFC000"/>
                </a:solidFill>
              </a:rPr>
              <a:t>Pages 506 - 511</a:t>
            </a:r>
            <a:endParaRPr lang="en-US" dirty="0"/>
          </a:p>
        </p:txBody>
      </p:sp>
      <p:sp>
        <p:nvSpPr>
          <p:cNvPr id="3" name="Content Placeholder 2"/>
          <p:cNvSpPr>
            <a:spLocks noGrp="1"/>
          </p:cNvSpPr>
          <p:nvPr>
            <p:ph idx="1"/>
          </p:nvPr>
        </p:nvSpPr>
        <p:spPr>
          <a:xfrm>
            <a:off x="-685800" y="1600200"/>
            <a:ext cx="9372600" cy="4525963"/>
          </a:xfrm>
        </p:spPr>
        <p:txBody>
          <a:bodyPr/>
          <a:lstStyle/>
          <a:p>
            <a:pPr lvl="2"/>
            <a:r>
              <a:rPr lang="en-US" b="1" u="sng" dirty="0" smtClean="0">
                <a:solidFill>
                  <a:schemeClr val="bg2">
                    <a:lumMod val="90000"/>
                  </a:schemeClr>
                </a:solidFill>
              </a:rPr>
              <a:t>Wasteland </a:t>
            </a:r>
            <a:r>
              <a:rPr lang="en-US" dirty="0" smtClean="0">
                <a:solidFill>
                  <a:schemeClr val="bg2">
                    <a:lumMod val="90000"/>
                  </a:schemeClr>
                </a:solidFill>
              </a:rPr>
              <a:t>– Both the wastelands and meadowlands have rivers and ponds for fishing. The forest provided wood for fuel and building material. Also, wildlife in the forest were a food source. </a:t>
            </a:r>
          </a:p>
          <a:p>
            <a:endParaRPr lang="en-US" dirty="0"/>
          </a:p>
        </p:txBody>
      </p:sp>
      <p:pic>
        <p:nvPicPr>
          <p:cNvPr id="4" name="Picture 2" descr="http://dgh.wikispaces.com/file/view/wh06msc09hcu011ap.jpg/76599259/wh06msc09hcu011ap.jpg"/>
          <p:cNvPicPr>
            <a:picLocks noChangeAspect="1" noChangeArrowheads="1"/>
          </p:cNvPicPr>
          <p:nvPr/>
        </p:nvPicPr>
        <p:blipFill>
          <a:blip r:embed="rId3" cstate="print"/>
          <a:srcRect/>
          <a:stretch>
            <a:fillRect/>
          </a:stretch>
        </p:blipFill>
        <p:spPr bwMode="auto">
          <a:xfrm>
            <a:off x="0" y="2890345"/>
            <a:ext cx="9144000" cy="396765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 calcmode="lin" valueType="num">
                                      <p:cBhvr>
                                        <p:cTn id="17" dur="500" fill="hold"/>
                                        <p:tgtEl>
                                          <p:spTgt spid="4"/>
                                        </p:tgtEl>
                                        <p:attrNameLst>
                                          <p:attrName>style.rotation</p:attrName>
                                        </p:attrNameLst>
                                      </p:cBhvr>
                                      <p:tavLst>
                                        <p:tav tm="0">
                                          <p:val>
                                            <p:fltVal val="360"/>
                                          </p:val>
                                        </p:tav>
                                        <p:tav tm="100000">
                                          <p:val>
                                            <p:fltVal val="0"/>
                                          </p:val>
                                        </p:tav>
                                      </p:tavLst>
                                    </p:anim>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normAutofit fontScale="90000"/>
          </a:bodyPr>
          <a:lstStyle/>
          <a:p>
            <a:r>
              <a:rPr lang="en-US" dirty="0" smtClean="0">
                <a:solidFill>
                  <a:srgbClr val="FFC000"/>
                </a:solidFill>
              </a:rPr>
              <a:t>Feudalism and Manor Life</a:t>
            </a:r>
            <a:br>
              <a:rPr lang="en-US" dirty="0" smtClean="0">
                <a:solidFill>
                  <a:srgbClr val="FFC000"/>
                </a:solidFill>
              </a:rPr>
            </a:br>
            <a:r>
              <a:rPr lang="en-US" dirty="0" smtClean="0">
                <a:solidFill>
                  <a:srgbClr val="FFC000"/>
                </a:solidFill>
              </a:rPr>
              <a:t>Pages 506 - 511</a:t>
            </a:r>
            <a:endParaRPr lang="en-US" dirty="0"/>
          </a:p>
        </p:txBody>
      </p:sp>
      <p:sp>
        <p:nvSpPr>
          <p:cNvPr id="3" name="Content Placeholder 2"/>
          <p:cNvSpPr>
            <a:spLocks noGrp="1"/>
          </p:cNvSpPr>
          <p:nvPr>
            <p:ph idx="1"/>
          </p:nvPr>
        </p:nvSpPr>
        <p:spPr>
          <a:xfrm>
            <a:off x="2819400" y="1219200"/>
            <a:ext cx="6324600" cy="5638800"/>
          </a:xfrm>
        </p:spPr>
        <p:txBody>
          <a:bodyPr>
            <a:normAutofit fontScale="85000" lnSpcReduction="10000"/>
          </a:bodyPr>
          <a:lstStyle/>
          <a:p>
            <a:r>
              <a:rPr lang="en-US" dirty="0" smtClean="0">
                <a:solidFill>
                  <a:schemeClr val="bg2">
                    <a:lumMod val="90000"/>
                  </a:schemeClr>
                </a:solidFill>
              </a:rPr>
              <a:t>Serfs used the farmland that they were given to grow food for their family and sometimes they would have a surplus that they could sell to people living in towns. New technology allowed them to grow that surplus of food. </a:t>
            </a:r>
          </a:p>
          <a:p>
            <a:pPr lvl="1"/>
            <a:r>
              <a:rPr lang="en-US" dirty="0" smtClean="0">
                <a:solidFill>
                  <a:schemeClr val="bg2">
                    <a:lumMod val="90000"/>
                  </a:schemeClr>
                </a:solidFill>
              </a:rPr>
              <a:t>Heavier plow allowed farmers to dig deeper into the ground and let their plants grow better. </a:t>
            </a:r>
          </a:p>
          <a:p>
            <a:pPr lvl="1"/>
            <a:r>
              <a:rPr lang="en-US" dirty="0" smtClean="0">
                <a:solidFill>
                  <a:schemeClr val="bg2">
                    <a:lumMod val="90000"/>
                  </a:schemeClr>
                </a:solidFill>
              </a:rPr>
              <a:t>Horse Collar let farmers use horses instead of oxen to pull the plow. This was faster than using the oxen. </a:t>
            </a:r>
          </a:p>
          <a:p>
            <a:r>
              <a:rPr lang="en-US" dirty="0" smtClean="0">
                <a:solidFill>
                  <a:schemeClr val="bg2">
                    <a:lumMod val="90000"/>
                  </a:schemeClr>
                </a:solidFill>
              </a:rPr>
              <a:t>Population began to increase because there was more food available. </a:t>
            </a:r>
          </a:p>
          <a:p>
            <a:endParaRPr lang="en-US" dirty="0">
              <a:solidFill>
                <a:schemeClr val="bg2">
                  <a:lumMod val="90000"/>
                </a:schemeClr>
              </a:solidFill>
            </a:endParaRPr>
          </a:p>
        </p:txBody>
      </p:sp>
      <p:pic>
        <p:nvPicPr>
          <p:cNvPr id="2050" name="Picture 2" descr="http://s3-eu-west-1.amazonaws.com/lookandlearn-preview/A/A005/A005459.jpg"/>
          <p:cNvPicPr>
            <a:picLocks noChangeAspect="1" noChangeArrowheads="1"/>
          </p:cNvPicPr>
          <p:nvPr/>
        </p:nvPicPr>
        <p:blipFill>
          <a:blip r:embed="rId3" cstate="print"/>
          <a:srcRect/>
          <a:stretch>
            <a:fillRect/>
          </a:stretch>
        </p:blipFill>
        <p:spPr bwMode="auto">
          <a:xfrm>
            <a:off x="228600" y="3733800"/>
            <a:ext cx="2667000" cy="2620120"/>
          </a:xfrm>
          <a:prstGeom prst="rect">
            <a:avLst/>
          </a:prstGeom>
          <a:noFill/>
        </p:spPr>
      </p:pic>
      <p:pic>
        <p:nvPicPr>
          <p:cNvPr id="2052" name="Picture 4" descr="http://www.historyforkids.org/learn/medieval/art/pictures/berrymarch2.jpg"/>
          <p:cNvPicPr>
            <a:picLocks noChangeAspect="1" noChangeArrowheads="1"/>
          </p:cNvPicPr>
          <p:nvPr/>
        </p:nvPicPr>
        <p:blipFill>
          <a:blip r:embed="rId4" cstate="print"/>
          <a:srcRect/>
          <a:stretch>
            <a:fillRect/>
          </a:stretch>
        </p:blipFill>
        <p:spPr bwMode="auto">
          <a:xfrm>
            <a:off x="0" y="1676400"/>
            <a:ext cx="3071657" cy="141922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1" end="1"/>
                                            </p:txEl>
                                          </p:spTgt>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2052"/>
                                        </p:tgtEl>
                                        <p:attrNameLst>
                                          <p:attrName>style.visibility</p:attrName>
                                        </p:attrNameLst>
                                      </p:cBhvr>
                                      <p:to>
                                        <p:strVal val="visible"/>
                                      </p:to>
                                    </p:set>
                                    <p:anim calcmode="lin" valueType="num">
                                      <p:cBhvr>
                                        <p:cTn id="21" dur="500" fill="hold"/>
                                        <p:tgtEl>
                                          <p:spTgt spid="2052"/>
                                        </p:tgtEl>
                                        <p:attrNameLst>
                                          <p:attrName>ppt_w</p:attrName>
                                        </p:attrNameLst>
                                      </p:cBhvr>
                                      <p:tavLst>
                                        <p:tav tm="0">
                                          <p:val>
                                            <p:fltVal val="0"/>
                                          </p:val>
                                        </p:tav>
                                        <p:tav tm="100000">
                                          <p:val>
                                            <p:strVal val="#ppt_w"/>
                                          </p:val>
                                        </p:tav>
                                      </p:tavLst>
                                    </p:anim>
                                    <p:anim calcmode="lin" valueType="num">
                                      <p:cBhvr>
                                        <p:cTn id="22" dur="500" fill="hold"/>
                                        <p:tgtEl>
                                          <p:spTgt spid="2052"/>
                                        </p:tgtEl>
                                        <p:attrNameLst>
                                          <p:attrName>ppt_h</p:attrName>
                                        </p:attrNameLst>
                                      </p:cBhvr>
                                      <p:tavLst>
                                        <p:tav tm="0">
                                          <p:val>
                                            <p:fltVal val="0"/>
                                          </p:val>
                                        </p:tav>
                                        <p:tav tm="100000">
                                          <p:val>
                                            <p:strVal val="#ppt_h"/>
                                          </p:val>
                                        </p:tav>
                                      </p:tavLst>
                                    </p:anim>
                                    <p:anim calcmode="lin" valueType="num">
                                      <p:cBhvr>
                                        <p:cTn id="23" dur="500" fill="hold"/>
                                        <p:tgtEl>
                                          <p:spTgt spid="2052"/>
                                        </p:tgtEl>
                                        <p:attrNameLst>
                                          <p:attrName>style.rotation</p:attrName>
                                        </p:attrNameLst>
                                      </p:cBhvr>
                                      <p:tavLst>
                                        <p:tav tm="0">
                                          <p:val>
                                            <p:fltVal val="360"/>
                                          </p:val>
                                        </p:tav>
                                        <p:tav tm="100000">
                                          <p:val>
                                            <p:fltVal val="0"/>
                                          </p:val>
                                        </p:tav>
                                      </p:tavLst>
                                    </p:anim>
                                    <p:animEffect transition="in" filter="fade">
                                      <p:cBhvr>
                                        <p:cTn id="24" dur="500"/>
                                        <p:tgtEl>
                                          <p:spTgt spid="2052"/>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nodeType="clickEffect">
                                  <p:stCondLst>
                                    <p:cond delay="0"/>
                                  </p:stCondLst>
                                  <p:childTnLst>
                                    <p:set>
                                      <p:cBhvr>
                                        <p:cTn id="28" dur="1" fill="hold">
                                          <p:stCondLst>
                                            <p:cond delay="0"/>
                                          </p:stCondLst>
                                        </p:cTn>
                                        <p:tgtEl>
                                          <p:spTgt spid="2050"/>
                                        </p:tgtEl>
                                        <p:attrNameLst>
                                          <p:attrName>style.visibility</p:attrName>
                                        </p:attrNameLst>
                                      </p:cBhvr>
                                      <p:to>
                                        <p:strVal val="visible"/>
                                      </p:to>
                                    </p:set>
                                    <p:anim calcmode="lin" valueType="num">
                                      <p:cBhvr>
                                        <p:cTn id="29" dur="500" fill="hold"/>
                                        <p:tgtEl>
                                          <p:spTgt spid="2050"/>
                                        </p:tgtEl>
                                        <p:attrNameLst>
                                          <p:attrName>ppt_w</p:attrName>
                                        </p:attrNameLst>
                                      </p:cBhvr>
                                      <p:tavLst>
                                        <p:tav tm="0">
                                          <p:val>
                                            <p:fltVal val="0"/>
                                          </p:val>
                                        </p:tav>
                                        <p:tav tm="100000">
                                          <p:val>
                                            <p:strVal val="#ppt_w"/>
                                          </p:val>
                                        </p:tav>
                                      </p:tavLst>
                                    </p:anim>
                                    <p:anim calcmode="lin" valueType="num">
                                      <p:cBhvr>
                                        <p:cTn id="30" dur="500" fill="hold"/>
                                        <p:tgtEl>
                                          <p:spTgt spid="2050"/>
                                        </p:tgtEl>
                                        <p:attrNameLst>
                                          <p:attrName>ppt_h</p:attrName>
                                        </p:attrNameLst>
                                      </p:cBhvr>
                                      <p:tavLst>
                                        <p:tav tm="0">
                                          <p:val>
                                            <p:fltVal val="0"/>
                                          </p:val>
                                        </p:tav>
                                        <p:tav tm="100000">
                                          <p:val>
                                            <p:strVal val="#ppt_h"/>
                                          </p:val>
                                        </p:tav>
                                      </p:tavLst>
                                    </p:anim>
                                    <p:anim calcmode="lin" valueType="num">
                                      <p:cBhvr>
                                        <p:cTn id="31" dur="500" fill="hold"/>
                                        <p:tgtEl>
                                          <p:spTgt spid="2050"/>
                                        </p:tgtEl>
                                        <p:attrNameLst>
                                          <p:attrName>style.rotation</p:attrName>
                                        </p:attrNameLst>
                                      </p:cBhvr>
                                      <p:tavLst>
                                        <p:tav tm="0">
                                          <p:val>
                                            <p:fltVal val="360"/>
                                          </p:val>
                                        </p:tav>
                                        <p:tav tm="100000">
                                          <p:val>
                                            <p:fltVal val="0"/>
                                          </p:val>
                                        </p:tav>
                                      </p:tavLst>
                                    </p:anim>
                                    <p:animEffect transition="in" filter="fade">
                                      <p:cBhvr>
                                        <p:cTn id="32" dur="500"/>
                                        <p:tgtEl>
                                          <p:spTgt spid="2050"/>
                                        </p:tgtEl>
                                      </p:cBhvr>
                                    </p:animEffect>
                                  </p:childTnLst>
                                </p:cTn>
                              </p:par>
                              <p:par>
                                <p:cTn id="33" presetID="49" presetClass="entr" presetSubtype="0" decel="100000" fill="hold" nodeType="with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 calcmode="lin" valueType="num">
                                      <p:cBhvr>
                                        <p:cTn id="35"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37"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38" dur="500"/>
                                        <p:tgtEl>
                                          <p:spTgt spid="3">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nodeType="clickEffect">
                                  <p:stCondLst>
                                    <p:cond delay="0"/>
                                  </p:stCondLst>
                                  <p:childTnLst>
                                    <p:set>
                                      <p:cBhvr>
                                        <p:cTn id="42" dur="1" fill="hold">
                                          <p:stCondLst>
                                            <p:cond delay="0"/>
                                          </p:stCondLst>
                                        </p:cTn>
                                        <p:tgtEl>
                                          <p:spTgt spid="3">
                                            <p:txEl>
                                              <p:pRg st="3" end="3"/>
                                            </p:txEl>
                                          </p:spTgt>
                                        </p:tgtEl>
                                        <p:attrNameLst>
                                          <p:attrName>style.visibility</p:attrName>
                                        </p:attrNameLst>
                                      </p:cBhvr>
                                      <p:to>
                                        <p:strVal val="visible"/>
                                      </p:to>
                                    </p:set>
                                    <p:anim calcmode="lin" valueType="num">
                                      <p:cBhvr>
                                        <p:cTn id="43"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44" dur="500" fill="hold"/>
                                        <p:tgtEl>
                                          <p:spTgt spid="3">
                                            <p:txEl>
                                              <p:pRg st="3" end="3"/>
                                            </p:txEl>
                                          </p:spTgt>
                                        </p:tgtEl>
                                        <p:attrNameLst>
                                          <p:attrName>ppt_h</p:attrName>
                                        </p:attrNameLst>
                                      </p:cBhvr>
                                      <p:tavLst>
                                        <p:tav tm="0">
                                          <p:val>
                                            <p:fltVal val="0"/>
                                          </p:val>
                                        </p:tav>
                                        <p:tav tm="100000">
                                          <p:val>
                                            <p:strVal val="#ppt_h"/>
                                          </p:val>
                                        </p:tav>
                                      </p:tavLst>
                                    </p:anim>
                                    <p:anim calcmode="lin" valueType="num">
                                      <p:cBhvr>
                                        <p:cTn id="45" dur="500" fill="hold"/>
                                        <p:tgtEl>
                                          <p:spTgt spid="3">
                                            <p:txEl>
                                              <p:pRg st="3" end="3"/>
                                            </p:txEl>
                                          </p:spTgt>
                                        </p:tgtEl>
                                        <p:attrNameLst>
                                          <p:attrName>style.rotation</p:attrName>
                                        </p:attrNameLst>
                                      </p:cBhvr>
                                      <p:tavLst>
                                        <p:tav tm="0">
                                          <p:val>
                                            <p:fltVal val="360"/>
                                          </p:val>
                                        </p:tav>
                                        <p:tav tm="100000">
                                          <p:val>
                                            <p:fltVal val="0"/>
                                          </p:val>
                                        </p:tav>
                                      </p:tavLst>
                                    </p:anim>
                                    <p:animEffect transition="in" filter="fade">
                                      <p:cBhvr>
                                        <p:cTn id="4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rgbClr val="FFC000"/>
                </a:solidFill>
              </a:rPr>
              <a:t>Vocabulary</a:t>
            </a:r>
            <a:endParaRPr lang="en-US" dirty="0">
              <a:solidFill>
                <a:srgbClr val="FFC000"/>
              </a:solidFill>
            </a:endParaRPr>
          </a:p>
        </p:txBody>
      </p:sp>
      <p:sp>
        <p:nvSpPr>
          <p:cNvPr id="3" name="Content Placeholder 2"/>
          <p:cNvSpPr>
            <a:spLocks noGrp="1"/>
          </p:cNvSpPr>
          <p:nvPr>
            <p:ph idx="1"/>
          </p:nvPr>
        </p:nvSpPr>
        <p:spPr/>
        <p:txBody>
          <a:bodyPr>
            <a:normAutofit/>
          </a:bodyPr>
          <a:lstStyle/>
          <a:p>
            <a:r>
              <a:rPr lang="en-US" dirty="0" smtClean="0">
                <a:solidFill>
                  <a:schemeClr val="bg2">
                    <a:lumMod val="90000"/>
                  </a:schemeClr>
                </a:solidFill>
              </a:rPr>
              <a:t>Manor – A large estate owned by a knight or lord. </a:t>
            </a:r>
          </a:p>
          <a:p>
            <a:pPr>
              <a:buNone/>
            </a:pPr>
            <a:endParaRPr lang="en-US" dirty="0" smtClean="0">
              <a:solidFill>
                <a:schemeClr val="bg2">
                  <a:lumMod val="90000"/>
                </a:schemeClr>
              </a:solidFill>
            </a:endParaRPr>
          </a:p>
          <a:p>
            <a:r>
              <a:rPr lang="en-US" dirty="0" smtClean="0">
                <a:solidFill>
                  <a:schemeClr val="bg2">
                    <a:lumMod val="90000"/>
                  </a:schemeClr>
                </a:solidFill>
              </a:rPr>
              <a:t>Middle Ages –  A period that lasted from about 500 to 1500 in Europe. </a:t>
            </a:r>
          </a:p>
          <a:p>
            <a:pPr>
              <a:buNone/>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p:cTn id="15"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solidFill>
                  <a:srgbClr val="FFC000"/>
                </a:solidFill>
              </a:rPr>
              <a:t>Feudalism and Manor Life</a:t>
            </a:r>
            <a:br>
              <a:rPr lang="en-US" dirty="0" smtClean="0">
                <a:solidFill>
                  <a:srgbClr val="FFC000"/>
                </a:solidFill>
              </a:rPr>
            </a:br>
            <a:r>
              <a:rPr lang="en-US" dirty="0" smtClean="0">
                <a:solidFill>
                  <a:srgbClr val="FFC000"/>
                </a:solidFill>
              </a:rPr>
              <a:t>Pages 506 - 511</a:t>
            </a:r>
            <a:endParaRPr lang="en-US" dirty="0"/>
          </a:p>
        </p:txBody>
      </p:sp>
      <p:sp>
        <p:nvSpPr>
          <p:cNvPr id="3" name="Content Placeholder 2"/>
          <p:cNvSpPr>
            <a:spLocks noGrp="1"/>
          </p:cNvSpPr>
          <p:nvPr>
            <p:ph idx="1"/>
          </p:nvPr>
        </p:nvSpPr>
        <p:spPr>
          <a:xfrm>
            <a:off x="0" y="1143000"/>
            <a:ext cx="9144000" cy="2286000"/>
          </a:xfrm>
        </p:spPr>
        <p:txBody>
          <a:bodyPr>
            <a:normAutofit fontScale="85000" lnSpcReduction="10000"/>
          </a:bodyPr>
          <a:lstStyle/>
          <a:p>
            <a:r>
              <a:rPr lang="en-US" dirty="0" smtClean="0">
                <a:solidFill>
                  <a:schemeClr val="bg2">
                    <a:lumMod val="90000"/>
                  </a:schemeClr>
                </a:solidFill>
              </a:rPr>
              <a:t>With the growth of population trade also grew. Trade routes brought goods to and from Africa and Asia to Europe. </a:t>
            </a:r>
          </a:p>
          <a:p>
            <a:r>
              <a:rPr lang="en-US" dirty="0" smtClean="0">
                <a:solidFill>
                  <a:schemeClr val="bg2">
                    <a:lumMod val="90000"/>
                  </a:schemeClr>
                </a:solidFill>
              </a:rPr>
              <a:t>People left their jobs on the farms and went to towns were there was money to be made in the trade industry. </a:t>
            </a:r>
            <a:endParaRPr lang="en-US" dirty="0">
              <a:solidFill>
                <a:schemeClr val="bg2">
                  <a:lumMod val="90000"/>
                </a:schemeClr>
              </a:solidFill>
            </a:endParaRPr>
          </a:p>
        </p:txBody>
      </p:sp>
      <p:pic>
        <p:nvPicPr>
          <p:cNvPr id="87042" name="Picture 2" descr="http://upload.wikimedia.org/wikipedia/commons/thumb/e/e1/Late_Medieval_Trade_Routes.jpg/400px-Late_Medieval_Trade_Routes.jpg"/>
          <p:cNvPicPr>
            <a:picLocks noChangeAspect="1" noChangeArrowheads="1"/>
          </p:cNvPicPr>
          <p:nvPr/>
        </p:nvPicPr>
        <p:blipFill>
          <a:blip r:embed="rId3" cstate="print"/>
          <a:srcRect/>
          <a:stretch>
            <a:fillRect/>
          </a:stretch>
        </p:blipFill>
        <p:spPr bwMode="auto">
          <a:xfrm>
            <a:off x="1600200" y="2743200"/>
            <a:ext cx="6164729" cy="393001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87042"/>
                                        </p:tgtEl>
                                        <p:attrNameLst>
                                          <p:attrName>style.visibility</p:attrName>
                                        </p:attrNameLst>
                                      </p:cBhvr>
                                      <p:to>
                                        <p:strVal val="visible"/>
                                      </p:to>
                                    </p:set>
                                    <p:anim calcmode="lin" valueType="num">
                                      <p:cBhvr>
                                        <p:cTn id="15" dur="500" fill="hold"/>
                                        <p:tgtEl>
                                          <p:spTgt spid="87042"/>
                                        </p:tgtEl>
                                        <p:attrNameLst>
                                          <p:attrName>ppt_w</p:attrName>
                                        </p:attrNameLst>
                                      </p:cBhvr>
                                      <p:tavLst>
                                        <p:tav tm="0">
                                          <p:val>
                                            <p:fltVal val="0"/>
                                          </p:val>
                                        </p:tav>
                                        <p:tav tm="100000">
                                          <p:val>
                                            <p:strVal val="#ppt_w"/>
                                          </p:val>
                                        </p:tav>
                                      </p:tavLst>
                                    </p:anim>
                                    <p:anim calcmode="lin" valueType="num">
                                      <p:cBhvr>
                                        <p:cTn id="16" dur="500" fill="hold"/>
                                        <p:tgtEl>
                                          <p:spTgt spid="87042"/>
                                        </p:tgtEl>
                                        <p:attrNameLst>
                                          <p:attrName>ppt_h</p:attrName>
                                        </p:attrNameLst>
                                      </p:cBhvr>
                                      <p:tavLst>
                                        <p:tav tm="0">
                                          <p:val>
                                            <p:fltVal val="0"/>
                                          </p:val>
                                        </p:tav>
                                        <p:tav tm="100000">
                                          <p:val>
                                            <p:strVal val="#ppt_h"/>
                                          </p:val>
                                        </p:tav>
                                      </p:tavLst>
                                    </p:anim>
                                    <p:anim calcmode="lin" valueType="num">
                                      <p:cBhvr>
                                        <p:cTn id="17" dur="500" fill="hold"/>
                                        <p:tgtEl>
                                          <p:spTgt spid="87042"/>
                                        </p:tgtEl>
                                        <p:attrNameLst>
                                          <p:attrName>style.rotation</p:attrName>
                                        </p:attrNameLst>
                                      </p:cBhvr>
                                      <p:tavLst>
                                        <p:tav tm="0">
                                          <p:val>
                                            <p:fltVal val="360"/>
                                          </p:val>
                                        </p:tav>
                                        <p:tav tm="100000">
                                          <p:val>
                                            <p:fltVal val="0"/>
                                          </p:val>
                                        </p:tav>
                                      </p:tavLst>
                                    </p:anim>
                                    <p:animEffect transition="in" filter="fade">
                                      <p:cBhvr>
                                        <p:cTn id="18" dur="500"/>
                                        <p:tgtEl>
                                          <p:spTgt spid="87042"/>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p:cTn id="23"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5"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2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solidFill>
                  <a:srgbClr val="FFC000"/>
                </a:solidFill>
              </a:rPr>
              <a:t>Feudalism and Manor Life</a:t>
            </a:r>
            <a:br>
              <a:rPr lang="en-US" dirty="0" smtClean="0">
                <a:solidFill>
                  <a:srgbClr val="FFC000"/>
                </a:solidFill>
              </a:rPr>
            </a:br>
            <a:r>
              <a:rPr lang="en-US" dirty="0" smtClean="0">
                <a:solidFill>
                  <a:srgbClr val="FFC000"/>
                </a:solidFill>
              </a:rPr>
              <a:t>Pages 506 - 511</a:t>
            </a:r>
            <a:endParaRPr lang="en-US" dirty="0"/>
          </a:p>
        </p:txBody>
      </p:sp>
      <p:sp>
        <p:nvSpPr>
          <p:cNvPr id="3" name="Content Placeholder 2"/>
          <p:cNvSpPr>
            <a:spLocks noGrp="1"/>
          </p:cNvSpPr>
          <p:nvPr>
            <p:ph idx="1"/>
          </p:nvPr>
        </p:nvSpPr>
        <p:spPr>
          <a:xfrm>
            <a:off x="0" y="1219200"/>
            <a:ext cx="4572000" cy="5410200"/>
          </a:xfrm>
        </p:spPr>
        <p:txBody>
          <a:bodyPr/>
          <a:lstStyle/>
          <a:p>
            <a:r>
              <a:rPr lang="en-US" dirty="0" smtClean="0">
                <a:solidFill>
                  <a:schemeClr val="bg2">
                    <a:lumMod val="90000"/>
                  </a:schemeClr>
                </a:solidFill>
              </a:rPr>
              <a:t>Knights didn’t want to get paid with land anymore because land wasn’t going to buy you trade goods. </a:t>
            </a:r>
          </a:p>
          <a:p>
            <a:r>
              <a:rPr lang="en-US" dirty="0" smtClean="0">
                <a:solidFill>
                  <a:schemeClr val="bg2">
                    <a:lumMod val="90000"/>
                  </a:schemeClr>
                </a:solidFill>
              </a:rPr>
              <a:t>Serfs left the land and went to the cities. </a:t>
            </a:r>
          </a:p>
          <a:p>
            <a:r>
              <a:rPr lang="en-US" dirty="0" smtClean="0">
                <a:solidFill>
                  <a:schemeClr val="bg2">
                    <a:lumMod val="90000"/>
                  </a:schemeClr>
                </a:solidFill>
              </a:rPr>
              <a:t>Feudalism declines and eventually disappears. </a:t>
            </a:r>
            <a:endParaRPr lang="en-US" dirty="0">
              <a:solidFill>
                <a:schemeClr val="bg2">
                  <a:lumMod val="90000"/>
                </a:schemeClr>
              </a:solidFill>
            </a:endParaRPr>
          </a:p>
        </p:txBody>
      </p:sp>
      <p:pic>
        <p:nvPicPr>
          <p:cNvPr id="84996" name="Picture 4" descr="http://library.thinkquest.org/10949/images/suit.jpg"/>
          <p:cNvPicPr>
            <a:picLocks noChangeAspect="1" noChangeArrowheads="1"/>
          </p:cNvPicPr>
          <p:nvPr/>
        </p:nvPicPr>
        <p:blipFill>
          <a:blip r:embed="rId3" cstate="print"/>
          <a:srcRect/>
          <a:stretch>
            <a:fillRect/>
          </a:stretch>
        </p:blipFill>
        <p:spPr bwMode="auto">
          <a:xfrm>
            <a:off x="6477000" y="762000"/>
            <a:ext cx="2076450" cy="3076921"/>
          </a:xfrm>
          <a:prstGeom prst="rect">
            <a:avLst/>
          </a:prstGeom>
          <a:noFill/>
        </p:spPr>
      </p:pic>
      <p:pic>
        <p:nvPicPr>
          <p:cNvPr id="84998" name="Picture 6" descr="http://users.trytel.com/~tristan/towns/images/tint7_1.jpg"/>
          <p:cNvPicPr>
            <a:picLocks noChangeAspect="1" noChangeArrowheads="1"/>
          </p:cNvPicPr>
          <p:nvPr/>
        </p:nvPicPr>
        <p:blipFill>
          <a:blip r:embed="rId4" cstate="print"/>
          <a:srcRect/>
          <a:stretch>
            <a:fillRect/>
          </a:stretch>
        </p:blipFill>
        <p:spPr bwMode="auto">
          <a:xfrm>
            <a:off x="4644390" y="4191000"/>
            <a:ext cx="4499610" cy="230749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84996"/>
                                        </p:tgtEl>
                                        <p:attrNameLst>
                                          <p:attrName>style.visibility</p:attrName>
                                        </p:attrNameLst>
                                      </p:cBhvr>
                                      <p:to>
                                        <p:strVal val="visible"/>
                                      </p:to>
                                    </p:set>
                                    <p:anim calcmode="lin" valueType="num">
                                      <p:cBhvr>
                                        <p:cTn id="13" dur="500" fill="hold"/>
                                        <p:tgtEl>
                                          <p:spTgt spid="84996"/>
                                        </p:tgtEl>
                                        <p:attrNameLst>
                                          <p:attrName>ppt_w</p:attrName>
                                        </p:attrNameLst>
                                      </p:cBhvr>
                                      <p:tavLst>
                                        <p:tav tm="0">
                                          <p:val>
                                            <p:fltVal val="0"/>
                                          </p:val>
                                        </p:tav>
                                        <p:tav tm="100000">
                                          <p:val>
                                            <p:strVal val="#ppt_w"/>
                                          </p:val>
                                        </p:tav>
                                      </p:tavLst>
                                    </p:anim>
                                    <p:anim calcmode="lin" valueType="num">
                                      <p:cBhvr>
                                        <p:cTn id="14" dur="500" fill="hold"/>
                                        <p:tgtEl>
                                          <p:spTgt spid="84996"/>
                                        </p:tgtEl>
                                        <p:attrNameLst>
                                          <p:attrName>ppt_h</p:attrName>
                                        </p:attrNameLst>
                                      </p:cBhvr>
                                      <p:tavLst>
                                        <p:tav tm="0">
                                          <p:val>
                                            <p:fltVal val="0"/>
                                          </p:val>
                                        </p:tav>
                                        <p:tav tm="100000">
                                          <p:val>
                                            <p:strVal val="#ppt_h"/>
                                          </p:val>
                                        </p:tav>
                                      </p:tavLst>
                                    </p:anim>
                                    <p:anim calcmode="lin" valueType="num">
                                      <p:cBhvr>
                                        <p:cTn id="15" dur="500" fill="hold"/>
                                        <p:tgtEl>
                                          <p:spTgt spid="84996"/>
                                        </p:tgtEl>
                                        <p:attrNameLst>
                                          <p:attrName>style.rotation</p:attrName>
                                        </p:attrNameLst>
                                      </p:cBhvr>
                                      <p:tavLst>
                                        <p:tav tm="0">
                                          <p:val>
                                            <p:fltVal val="360"/>
                                          </p:val>
                                        </p:tav>
                                        <p:tav tm="100000">
                                          <p:val>
                                            <p:fltVal val="0"/>
                                          </p:val>
                                        </p:tav>
                                      </p:tavLst>
                                    </p:anim>
                                    <p:animEffect transition="in" filter="fade">
                                      <p:cBhvr>
                                        <p:cTn id="16" dur="500"/>
                                        <p:tgtEl>
                                          <p:spTgt spid="84996"/>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3"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24" dur="500"/>
                                        <p:tgtEl>
                                          <p:spTgt spid="3">
                                            <p:txEl>
                                              <p:pRg st="1" end="1"/>
                                            </p:txEl>
                                          </p:spTgt>
                                        </p:tgtEl>
                                      </p:cBhvr>
                                    </p:animEffect>
                                  </p:childTnLst>
                                </p:cTn>
                              </p:par>
                              <p:par>
                                <p:cTn id="25" presetID="49" presetClass="entr" presetSubtype="0" decel="100000" fill="hold" nodeType="withEffect">
                                  <p:stCondLst>
                                    <p:cond delay="0"/>
                                  </p:stCondLst>
                                  <p:childTnLst>
                                    <p:set>
                                      <p:cBhvr>
                                        <p:cTn id="26" dur="1" fill="hold">
                                          <p:stCondLst>
                                            <p:cond delay="0"/>
                                          </p:stCondLst>
                                        </p:cTn>
                                        <p:tgtEl>
                                          <p:spTgt spid="84998"/>
                                        </p:tgtEl>
                                        <p:attrNameLst>
                                          <p:attrName>style.visibility</p:attrName>
                                        </p:attrNameLst>
                                      </p:cBhvr>
                                      <p:to>
                                        <p:strVal val="visible"/>
                                      </p:to>
                                    </p:set>
                                    <p:anim calcmode="lin" valueType="num">
                                      <p:cBhvr>
                                        <p:cTn id="27" dur="500" fill="hold"/>
                                        <p:tgtEl>
                                          <p:spTgt spid="84998"/>
                                        </p:tgtEl>
                                        <p:attrNameLst>
                                          <p:attrName>ppt_w</p:attrName>
                                        </p:attrNameLst>
                                      </p:cBhvr>
                                      <p:tavLst>
                                        <p:tav tm="0">
                                          <p:val>
                                            <p:fltVal val="0"/>
                                          </p:val>
                                        </p:tav>
                                        <p:tav tm="100000">
                                          <p:val>
                                            <p:strVal val="#ppt_w"/>
                                          </p:val>
                                        </p:tav>
                                      </p:tavLst>
                                    </p:anim>
                                    <p:anim calcmode="lin" valueType="num">
                                      <p:cBhvr>
                                        <p:cTn id="28" dur="500" fill="hold"/>
                                        <p:tgtEl>
                                          <p:spTgt spid="84998"/>
                                        </p:tgtEl>
                                        <p:attrNameLst>
                                          <p:attrName>ppt_h</p:attrName>
                                        </p:attrNameLst>
                                      </p:cBhvr>
                                      <p:tavLst>
                                        <p:tav tm="0">
                                          <p:val>
                                            <p:fltVal val="0"/>
                                          </p:val>
                                        </p:tav>
                                        <p:tav tm="100000">
                                          <p:val>
                                            <p:strVal val="#ppt_h"/>
                                          </p:val>
                                        </p:tav>
                                      </p:tavLst>
                                    </p:anim>
                                    <p:anim calcmode="lin" valueType="num">
                                      <p:cBhvr>
                                        <p:cTn id="29" dur="500" fill="hold"/>
                                        <p:tgtEl>
                                          <p:spTgt spid="84998"/>
                                        </p:tgtEl>
                                        <p:attrNameLst>
                                          <p:attrName>style.rotation</p:attrName>
                                        </p:attrNameLst>
                                      </p:cBhvr>
                                      <p:tavLst>
                                        <p:tav tm="0">
                                          <p:val>
                                            <p:fltVal val="360"/>
                                          </p:val>
                                        </p:tav>
                                        <p:tav tm="100000">
                                          <p:val>
                                            <p:fltVal val="0"/>
                                          </p:val>
                                        </p:tav>
                                      </p:tavLst>
                                    </p:anim>
                                    <p:animEffect transition="in" filter="fade">
                                      <p:cBhvr>
                                        <p:cTn id="30" dur="500"/>
                                        <p:tgtEl>
                                          <p:spTgt spid="84998"/>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 calcmode="lin" valueType="num">
                                      <p:cBhvr>
                                        <p:cTn id="35"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37"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3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0"/>
            <a:ext cx="5867400" cy="1143000"/>
          </a:xfrm>
        </p:spPr>
        <p:txBody>
          <a:bodyPr>
            <a:normAutofit fontScale="90000"/>
          </a:bodyPr>
          <a:lstStyle/>
          <a:p>
            <a:r>
              <a:rPr lang="en-US" dirty="0" smtClean="0">
                <a:solidFill>
                  <a:srgbClr val="FFC000"/>
                </a:solidFill>
              </a:rPr>
              <a:t>Feudalism and Manor Life</a:t>
            </a:r>
            <a:br>
              <a:rPr lang="en-US" dirty="0" smtClean="0">
                <a:solidFill>
                  <a:srgbClr val="FFC000"/>
                </a:solidFill>
              </a:rPr>
            </a:br>
            <a:r>
              <a:rPr lang="en-US" dirty="0" smtClean="0">
                <a:solidFill>
                  <a:srgbClr val="FFC000"/>
                </a:solidFill>
              </a:rPr>
              <a:t>Pages 506 - 511</a:t>
            </a:r>
            <a:endParaRPr lang="en-US" dirty="0"/>
          </a:p>
        </p:txBody>
      </p:sp>
      <p:sp>
        <p:nvSpPr>
          <p:cNvPr id="3" name="Content Placeholder 2"/>
          <p:cNvSpPr>
            <a:spLocks noGrp="1"/>
          </p:cNvSpPr>
          <p:nvPr>
            <p:ph idx="1"/>
          </p:nvPr>
        </p:nvSpPr>
        <p:spPr>
          <a:xfrm>
            <a:off x="0" y="1371600"/>
            <a:ext cx="5638800" cy="5486400"/>
          </a:xfrm>
        </p:spPr>
        <p:txBody>
          <a:bodyPr>
            <a:normAutofit fontScale="85000" lnSpcReduction="10000"/>
          </a:bodyPr>
          <a:lstStyle/>
          <a:p>
            <a:r>
              <a:rPr lang="en-US" dirty="0" smtClean="0">
                <a:solidFill>
                  <a:schemeClr val="bg2">
                    <a:lumMod val="90000"/>
                  </a:schemeClr>
                </a:solidFill>
              </a:rPr>
              <a:t>As Feudalism declined and cities grew guilds became more common. </a:t>
            </a:r>
          </a:p>
          <a:p>
            <a:r>
              <a:rPr lang="en-US" dirty="0" smtClean="0">
                <a:solidFill>
                  <a:schemeClr val="bg2">
                    <a:lumMod val="90000"/>
                  </a:schemeClr>
                </a:solidFill>
              </a:rPr>
              <a:t>A guild is a group of people united by a common interest. Merchants could form a guild. They would work together to control the market and buy goods at a lower cost. </a:t>
            </a:r>
          </a:p>
          <a:p>
            <a:r>
              <a:rPr lang="en-US" dirty="0" smtClean="0">
                <a:solidFill>
                  <a:schemeClr val="bg2">
                    <a:lumMod val="90000"/>
                  </a:schemeClr>
                </a:solidFill>
              </a:rPr>
              <a:t>Guilds were mainly interested in controlling the quantity and quality of goods produced. </a:t>
            </a:r>
          </a:p>
          <a:p>
            <a:r>
              <a:rPr lang="en-US" dirty="0" smtClean="0">
                <a:solidFill>
                  <a:schemeClr val="bg2">
                    <a:lumMod val="90000"/>
                  </a:schemeClr>
                </a:solidFill>
              </a:rPr>
              <a:t>Guilds would protect craftspeople from competition from those from outside of the town. </a:t>
            </a:r>
            <a:endParaRPr lang="en-US" dirty="0">
              <a:solidFill>
                <a:schemeClr val="bg2">
                  <a:lumMod val="90000"/>
                </a:schemeClr>
              </a:solidFill>
            </a:endParaRPr>
          </a:p>
        </p:txBody>
      </p:sp>
      <p:pic>
        <p:nvPicPr>
          <p:cNvPr id="81922" name="Picture 2" descr="http://www.ngw.nl/heraldrywiki/images/6/64/Guilds1.wes.jpg"/>
          <p:cNvPicPr>
            <a:picLocks noChangeAspect="1" noChangeArrowheads="1"/>
          </p:cNvPicPr>
          <p:nvPr/>
        </p:nvPicPr>
        <p:blipFill>
          <a:blip r:embed="rId3" cstate="print"/>
          <a:srcRect/>
          <a:stretch>
            <a:fillRect/>
          </a:stretch>
        </p:blipFill>
        <p:spPr bwMode="auto">
          <a:xfrm>
            <a:off x="5715000" y="1524000"/>
            <a:ext cx="3190875" cy="503872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500" fill="hold"/>
                                        <p:tgtEl>
                                          <p:spTgt spid="3">
                                            <p:txEl>
                                              <p:pRg st="3" end="3"/>
                                            </p:txEl>
                                          </p:spTgt>
                                        </p:tgtEl>
                                        <p:attrNameLst>
                                          <p:attrName>style.rotation</p:attrName>
                                        </p:attrNameLst>
                                      </p:cBhvr>
                                      <p:tavLst>
                                        <p:tav tm="0">
                                          <p:val>
                                            <p:fltVal val="360"/>
                                          </p:val>
                                        </p:tav>
                                        <p:tav tm="100000">
                                          <p:val>
                                            <p:fltVal val="0"/>
                                          </p:val>
                                        </p:tav>
                                      </p:tavLst>
                                    </p:anim>
                                    <p:animEffect transition="in" filter="fade">
                                      <p:cBhvr>
                                        <p:cTn id="34" dur="5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nodeType="clickEffect">
                                  <p:stCondLst>
                                    <p:cond delay="0"/>
                                  </p:stCondLst>
                                  <p:childTnLst>
                                    <p:set>
                                      <p:cBhvr>
                                        <p:cTn id="38" dur="1" fill="hold">
                                          <p:stCondLst>
                                            <p:cond delay="0"/>
                                          </p:stCondLst>
                                        </p:cTn>
                                        <p:tgtEl>
                                          <p:spTgt spid="81922"/>
                                        </p:tgtEl>
                                        <p:attrNameLst>
                                          <p:attrName>style.visibility</p:attrName>
                                        </p:attrNameLst>
                                      </p:cBhvr>
                                      <p:to>
                                        <p:strVal val="visible"/>
                                      </p:to>
                                    </p:set>
                                    <p:anim calcmode="lin" valueType="num">
                                      <p:cBhvr>
                                        <p:cTn id="39" dur="500" fill="hold"/>
                                        <p:tgtEl>
                                          <p:spTgt spid="81922"/>
                                        </p:tgtEl>
                                        <p:attrNameLst>
                                          <p:attrName>ppt_w</p:attrName>
                                        </p:attrNameLst>
                                      </p:cBhvr>
                                      <p:tavLst>
                                        <p:tav tm="0">
                                          <p:val>
                                            <p:fltVal val="0"/>
                                          </p:val>
                                        </p:tav>
                                        <p:tav tm="100000">
                                          <p:val>
                                            <p:strVal val="#ppt_w"/>
                                          </p:val>
                                        </p:tav>
                                      </p:tavLst>
                                    </p:anim>
                                    <p:anim calcmode="lin" valueType="num">
                                      <p:cBhvr>
                                        <p:cTn id="40" dur="500" fill="hold"/>
                                        <p:tgtEl>
                                          <p:spTgt spid="81922"/>
                                        </p:tgtEl>
                                        <p:attrNameLst>
                                          <p:attrName>ppt_h</p:attrName>
                                        </p:attrNameLst>
                                      </p:cBhvr>
                                      <p:tavLst>
                                        <p:tav tm="0">
                                          <p:val>
                                            <p:fltVal val="0"/>
                                          </p:val>
                                        </p:tav>
                                        <p:tav tm="100000">
                                          <p:val>
                                            <p:strVal val="#ppt_h"/>
                                          </p:val>
                                        </p:tav>
                                      </p:tavLst>
                                    </p:anim>
                                    <p:anim calcmode="lin" valueType="num">
                                      <p:cBhvr>
                                        <p:cTn id="41" dur="500" fill="hold"/>
                                        <p:tgtEl>
                                          <p:spTgt spid="81922"/>
                                        </p:tgtEl>
                                        <p:attrNameLst>
                                          <p:attrName>style.rotation</p:attrName>
                                        </p:attrNameLst>
                                      </p:cBhvr>
                                      <p:tavLst>
                                        <p:tav tm="0">
                                          <p:val>
                                            <p:fltVal val="360"/>
                                          </p:val>
                                        </p:tav>
                                        <p:tav tm="100000">
                                          <p:val>
                                            <p:fltVal val="0"/>
                                          </p:val>
                                        </p:tav>
                                      </p:tavLst>
                                    </p:anim>
                                    <p:animEffect transition="in" filter="fade">
                                      <p:cBhvr>
                                        <p:cTn id="42" dur="500"/>
                                        <p:tgtEl>
                                          <p:spTgt spid="81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normAutofit fontScale="90000"/>
          </a:bodyPr>
          <a:lstStyle/>
          <a:p>
            <a:r>
              <a:rPr lang="en-US" dirty="0" smtClean="0">
                <a:solidFill>
                  <a:srgbClr val="FFC000"/>
                </a:solidFill>
              </a:rPr>
              <a:t>Feudalism and Manor Life</a:t>
            </a:r>
            <a:br>
              <a:rPr lang="en-US" dirty="0" smtClean="0">
                <a:solidFill>
                  <a:srgbClr val="FFC000"/>
                </a:solidFill>
              </a:rPr>
            </a:br>
            <a:r>
              <a:rPr lang="en-US" dirty="0" smtClean="0">
                <a:solidFill>
                  <a:srgbClr val="FFC000"/>
                </a:solidFill>
              </a:rPr>
              <a:t>Pages 506 - 511</a:t>
            </a:r>
            <a:endParaRPr lang="en-US" dirty="0"/>
          </a:p>
        </p:txBody>
      </p:sp>
      <p:sp>
        <p:nvSpPr>
          <p:cNvPr id="3" name="Content Placeholder 2"/>
          <p:cNvSpPr>
            <a:spLocks noGrp="1"/>
          </p:cNvSpPr>
          <p:nvPr>
            <p:ph idx="1"/>
          </p:nvPr>
        </p:nvSpPr>
        <p:spPr>
          <a:xfrm>
            <a:off x="0" y="2286000"/>
            <a:ext cx="9144000" cy="4572000"/>
          </a:xfrm>
        </p:spPr>
        <p:txBody>
          <a:bodyPr>
            <a:normAutofit fontScale="92500" lnSpcReduction="20000"/>
          </a:bodyPr>
          <a:lstStyle/>
          <a:p>
            <a:r>
              <a:rPr lang="en-US" dirty="0" smtClean="0">
                <a:solidFill>
                  <a:schemeClr val="bg2">
                    <a:lumMod val="90000"/>
                  </a:schemeClr>
                </a:solidFill>
              </a:rPr>
              <a:t>Women of Medieval Times </a:t>
            </a:r>
          </a:p>
          <a:p>
            <a:pPr lvl="1"/>
            <a:r>
              <a:rPr lang="en-US" dirty="0" smtClean="0">
                <a:solidFill>
                  <a:schemeClr val="bg2">
                    <a:lumMod val="90000"/>
                  </a:schemeClr>
                </a:solidFill>
              </a:rPr>
              <a:t>No matter what class women belonged to they had little rights in the middle ages. </a:t>
            </a:r>
          </a:p>
          <a:p>
            <a:pPr lvl="1"/>
            <a:r>
              <a:rPr lang="en-US" dirty="0" smtClean="0">
                <a:solidFill>
                  <a:schemeClr val="bg2">
                    <a:lumMod val="90000"/>
                  </a:schemeClr>
                </a:solidFill>
              </a:rPr>
              <a:t>Women who were not married but owned land would have some more rights than married women. </a:t>
            </a:r>
          </a:p>
          <a:p>
            <a:pPr lvl="1"/>
            <a:r>
              <a:rPr lang="en-US" dirty="0" smtClean="0">
                <a:solidFill>
                  <a:schemeClr val="bg2">
                    <a:lumMod val="90000"/>
                  </a:schemeClr>
                </a:solidFill>
              </a:rPr>
              <a:t>Noble women especially had to obey their father’s or husband’s wishes. </a:t>
            </a:r>
          </a:p>
          <a:p>
            <a:pPr lvl="1"/>
            <a:r>
              <a:rPr lang="en-US" dirty="0" smtClean="0">
                <a:solidFill>
                  <a:schemeClr val="bg2">
                    <a:lumMod val="90000"/>
                  </a:schemeClr>
                </a:solidFill>
              </a:rPr>
              <a:t>Women still had important roles in society however. </a:t>
            </a:r>
          </a:p>
          <a:p>
            <a:pPr lvl="2"/>
            <a:r>
              <a:rPr lang="en-US" dirty="0" smtClean="0">
                <a:solidFill>
                  <a:schemeClr val="bg2">
                    <a:lumMod val="90000"/>
                  </a:schemeClr>
                </a:solidFill>
              </a:rPr>
              <a:t>Peasants worked to help their families survive. </a:t>
            </a:r>
          </a:p>
          <a:p>
            <a:pPr lvl="2"/>
            <a:r>
              <a:rPr lang="en-US" dirty="0" smtClean="0">
                <a:solidFill>
                  <a:schemeClr val="bg2">
                    <a:lumMod val="90000"/>
                  </a:schemeClr>
                </a:solidFill>
              </a:rPr>
              <a:t>Noblewomen ran the manor household, directed servants, and ran the business of the manor while their husbands were away at war. </a:t>
            </a:r>
          </a:p>
          <a:p>
            <a:pPr lvl="2"/>
            <a:r>
              <a:rPr lang="en-US" dirty="0" smtClean="0">
                <a:solidFill>
                  <a:schemeClr val="bg2">
                    <a:lumMod val="90000"/>
                  </a:schemeClr>
                </a:solidFill>
              </a:rPr>
              <a:t>Some women would chose to join the church as nuns. </a:t>
            </a:r>
            <a:endParaRPr lang="en-US" dirty="0">
              <a:solidFill>
                <a:schemeClr val="bg2">
                  <a:lumMod val="90000"/>
                </a:schemeClr>
              </a:solidFill>
            </a:endParaRPr>
          </a:p>
        </p:txBody>
      </p:sp>
      <p:pic>
        <p:nvPicPr>
          <p:cNvPr id="75778" name="Picture 2" descr="http://www.unc.edu/~whisl/cookingw.jpg"/>
          <p:cNvPicPr>
            <a:picLocks noChangeAspect="1" noChangeArrowheads="1"/>
          </p:cNvPicPr>
          <p:nvPr/>
        </p:nvPicPr>
        <p:blipFill>
          <a:blip r:embed="rId3" cstate="print"/>
          <a:srcRect/>
          <a:stretch>
            <a:fillRect/>
          </a:stretch>
        </p:blipFill>
        <p:spPr bwMode="auto">
          <a:xfrm>
            <a:off x="152401" y="356088"/>
            <a:ext cx="1676400" cy="1902069"/>
          </a:xfrm>
          <a:prstGeom prst="rect">
            <a:avLst/>
          </a:prstGeom>
          <a:noFill/>
        </p:spPr>
      </p:pic>
      <p:pic>
        <p:nvPicPr>
          <p:cNvPr id="75780" name="Picture 4" descr="http://rachelderozario.files.wordpress.com/2010/01/women-middle-ages.jpg"/>
          <p:cNvPicPr>
            <a:picLocks noChangeAspect="1" noChangeArrowheads="1"/>
          </p:cNvPicPr>
          <p:nvPr/>
        </p:nvPicPr>
        <p:blipFill>
          <a:blip r:embed="rId4" cstate="print"/>
          <a:srcRect/>
          <a:stretch>
            <a:fillRect/>
          </a:stretch>
        </p:blipFill>
        <p:spPr bwMode="auto">
          <a:xfrm>
            <a:off x="7239000" y="152400"/>
            <a:ext cx="1753658" cy="2492041"/>
          </a:xfrm>
          <a:prstGeom prst="rect">
            <a:avLst/>
          </a:prstGeom>
          <a:noFill/>
        </p:spPr>
      </p:pic>
      <p:pic>
        <p:nvPicPr>
          <p:cNvPr id="75782" name="Picture 6" descr="http://i3.squidoocdn.com/resize/squidoo_images/-1/lens2278179_1226182186Nun.jpg"/>
          <p:cNvPicPr>
            <a:picLocks noChangeAspect="1" noChangeArrowheads="1"/>
          </p:cNvPicPr>
          <p:nvPr/>
        </p:nvPicPr>
        <p:blipFill>
          <a:blip r:embed="rId5" cstate="print"/>
          <a:srcRect/>
          <a:stretch>
            <a:fillRect/>
          </a:stretch>
        </p:blipFill>
        <p:spPr bwMode="auto">
          <a:xfrm>
            <a:off x="4953000" y="1219200"/>
            <a:ext cx="1676400" cy="153188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500" fill="hold"/>
                                        <p:tgtEl>
                                          <p:spTgt spid="3">
                                            <p:txEl>
                                              <p:pRg st="3" end="3"/>
                                            </p:txEl>
                                          </p:spTgt>
                                        </p:tgtEl>
                                        <p:attrNameLst>
                                          <p:attrName>style.rotation</p:attrName>
                                        </p:attrNameLst>
                                      </p:cBhvr>
                                      <p:tavLst>
                                        <p:tav tm="0">
                                          <p:val>
                                            <p:fltVal val="360"/>
                                          </p:val>
                                        </p:tav>
                                        <p:tav tm="100000">
                                          <p:val>
                                            <p:fltVal val="0"/>
                                          </p:val>
                                        </p:tav>
                                      </p:tavLst>
                                    </p:anim>
                                    <p:animEffect transition="in" filter="fade">
                                      <p:cBhvr>
                                        <p:cTn id="34" dur="5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5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500" fill="hold"/>
                                        <p:tgtEl>
                                          <p:spTgt spid="3">
                                            <p:txEl>
                                              <p:pRg st="4" end="4"/>
                                            </p:txEl>
                                          </p:spTgt>
                                        </p:tgtEl>
                                        <p:attrNameLst>
                                          <p:attrName>style.rotation</p:attrName>
                                        </p:attrNameLst>
                                      </p:cBhvr>
                                      <p:tavLst>
                                        <p:tav tm="0">
                                          <p:val>
                                            <p:fltVal val="360"/>
                                          </p:val>
                                        </p:tav>
                                        <p:tav tm="100000">
                                          <p:val>
                                            <p:fltVal val="0"/>
                                          </p:val>
                                        </p:tav>
                                      </p:tavLst>
                                    </p:anim>
                                    <p:animEffect transition="in" filter="fade">
                                      <p:cBhvr>
                                        <p:cTn id="42" dur="500"/>
                                        <p:tgtEl>
                                          <p:spTgt spid="3">
                                            <p:txEl>
                                              <p:pRg st="4" end="4"/>
                                            </p:txEl>
                                          </p:spTgt>
                                        </p:tgtEl>
                                      </p:cBhvr>
                                    </p:animEffect>
                                  </p:childTnLst>
                                </p:cTn>
                              </p:par>
                              <p:par>
                                <p:cTn id="43" presetID="49" presetClass="entr" presetSubtype="0" decel="100000" fill="hold" nodeType="with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anim calcmode="lin" valueType="num">
                                      <p:cBhvr>
                                        <p:cTn id="45"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6" dur="5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7" dur="500" fill="hold"/>
                                        <p:tgtEl>
                                          <p:spTgt spid="3">
                                            <p:txEl>
                                              <p:pRg st="5" end="5"/>
                                            </p:txEl>
                                          </p:spTgt>
                                        </p:tgtEl>
                                        <p:attrNameLst>
                                          <p:attrName>style.rotation</p:attrName>
                                        </p:attrNameLst>
                                      </p:cBhvr>
                                      <p:tavLst>
                                        <p:tav tm="0">
                                          <p:val>
                                            <p:fltVal val="360"/>
                                          </p:val>
                                        </p:tav>
                                        <p:tav tm="100000">
                                          <p:val>
                                            <p:fltVal val="0"/>
                                          </p:val>
                                        </p:tav>
                                      </p:tavLst>
                                    </p:anim>
                                    <p:animEffect transition="in" filter="fade">
                                      <p:cBhvr>
                                        <p:cTn id="48" dur="500"/>
                                        <p:tgtEl>
                                          <p:spTgt spid="3">
                                            <p:txEl>
                                              <p:pRg st="5" end="5"/>
                                            </p:txEl>
                                          </p:spTgt>
                                        </p:tgtEl>
                                      </p:cBhvr>
                                    </p:animEffect>
                                  </p:childTnLst>
                                </p:cTn>
                              </p:par>
                              <p:par>
                                <p:cTn id="49" presetID="49" presetClass="entr" presetSubtype="0" decel="100000" fill="hold" nodeType="withEffect">
                                  <p:stCondLst>
                                    <p:cond delay="0"/>
                                  </p:stCondLst>
                                  <p:childTnLst>
                                    <p:set>
                                      <p:cBhvr>
                                        <p:cTn id="50" dur="1" fill="hold">
                                          <p:stCondLst>
                                            <p:cond delay="0"/>
                                          </p:stCondLst>
                                        </p:cTn>
                                        <p:tgtEl>
                                          <p:spTgt spid="3">
                                            <p:txEl>
                                              <p:pRg st="6" end="6"/>
                                            </p:txEl>
                                          </p:spTgt>
                                        </p:tgtEl>
                                        <p:attrNameLst>
                                          <p:attrName>style.visibility</p:attrName>
                                        </p:attrNameLst>
                                      </p:cBhvr>
                                      <p:to>
                                        <p:strVal val="visible"/>
                                      </p:to>
                                    </p:set>
                                    <p:anim calcmode="lin" valueType="num">
                                      <p:cBhvr>
                                        <p:cTn id="51"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2" dur="500" fill="hold"/>
                                        <p:tgtEl>
                                          <p:spTgt spid="3">
                                            <p:txEl>
                                              <p:pRg st="6" end="6"/>
                                            </p:txEl>
                                          </p:spTgt>
                                        </p:tgtEl>
                                        <p:attrNameLst>
                                          <p:attrName>ppt_h</p:attrName>
                                        </p:attrNameLst>
                                      </p:cBhvr>
                                      <p:tavLst>
                                        <p:tav tm="0">
                                          <p:val>
                                            <p:fltVal val="0"/>
                                          </p:val>
                                        </p:tav>
                                        <p:tav tm="100000">
                                          <p:val>
                                            <p:strVal val="#ppt_h"/>
                                          </p:val>
                                        </p:tav>
                                      </p:tavLst>
                                    </p:anim>
                                    <p:anim calcmode="lin" valueType="num">
                                      <p:cBhvr>
                                        <p:cTn id="53" dur="500" fill="hold"/>
                                        <p:tgtEl>
                                          <p:spTgt spid="3">
                                            <p:txEl>
                                              <p:pRg st="6" end="6"/>
                                            </p:txEl>
                                          </p:spTgt>
                                        </p:tgtEl>
                                        <p:attrNameLst>
                                          <p:attrName>style.rotation</p:attrName>
                                        </p:attrNameLst>
                                      </p:cBhvr>
                                      <p:tavLst>
                                        <p:tav tm="0">
                                          <p:val>
                                            <p:fltVal val="360"/>
                                          </p:val>
                                        </p:tav>
                                        <p:tav tm="100000">
                                          <p:val>
                                            <p:fltVal val="0"/>
                                          </p:val>
                                        </p:tav>
                                      </p:tavLst>
                                    </p:anim>
                                    <p:animEffect transition="in" filter="fade">
                                      <p:cBhvr>
                                        <p:cTn id="54" dur="500"/>
                                        <p:tgtEl>
                                          <p:spTgt spid="3">
                                            <p:txEl>
                                              <p:pRg st="6" end="6"/>
                                            </p:txEl>
                                          </p:spTgt>
                                        </p:tgtEl>
                                      </p:cBhvr>
                                    </p:animEffect>
                                  </p:childTnLst>
                                </p:cTn>
                              </p:par>
                              <p:par>
                                <p:cTn id="55" presetID="49" presetClass="entr" presetSubtype="0" decel="100000" fill="hold" nodeType="withEffect">
                                  <p:stCondLst>
                                    <p:cond delay="0"/>
                                  </p:stCondLst>
                                  <p:childTnLst>
                                    <p:set>
                                      <p:cBhvr>
                                        <p:cTn id="56" dur="1" fill="hold">
                                          <p:stCondLst>
                                            <p:cond delay="0"/>
                                          </p:stCondLst>
                                        </p:cTn>
                                        <p:tgtEl>
                                          <p:spTgt spid="3">
                                            <p:txEl>
                                              <p:pRg st="7" end="7"/>
                                            </p:txEl>
                                          </p:spTgt>
                                        </p:tgtEl>
                                        <p:attrNameLst>
                                          <p:attrName>style.visibility</p:attrName>
                                        </p:attrNameLst>
                                      </p:cBhvr>
                                      <p:to>
                                        <p:strVal val="visible"/>
                                      </p:to>
                                    </p:set>
                                    <p:anim calcmode="lin" valueType="num">
                                      <p:cBhvr>
                                        <p:cTn id="57"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58" dur="500" fill="hold"/>
                                        <p:tgtEl>
                                          <p:spTgt spid="3">
                                            <p:txEl>
                                              <p:pRg st="7" end="7"/>
                                            </p:txEl>
                                          </p:spTgt>
                                        </p:tgtEl>
                                        <p:attrNameLst>
                                          <p:attrName>ppt_h</p:attrName>
                                        </p:attrNameLst>
                                      </p:cBhvr>
                                      <p:tavLst>
                                        <p:tav tm="0">
                                          <p:val>
                                            <p:fltVal val="0"/>
                                          </p:val>
                                        </p:tav>
                                        <p:tav tm="100000">
                                          <p:val>
                                            <p:strVal val="#ppt_h"/>
                                          </p:val>
                                        </p:tav>
                                      </p:tavLst>
                                    </p:anim>
                                    <p:anim calcmode="lin" valueType="num">
                                      <p:cBhvr>
                                        <p:cTn id="59" dur="500" fill="hold"/>
                                        <p:tgtEl>
                                          <p:spTgt spid="3">
                                            <p:txEl>
                                              <p:pRg st="7" end="7"/>
                                            </p:txEl>
                                          </p:spTgt>
                                        </p:tgtEl>
                                        <p:attrNameLst>
                                          <p:attrName>style.rotation</p:attrName>
                                        </p:attrNameLst>
                                      </p:cBhvr>
                                      <p:tavLst>
                                        <p:tav tm="0">
                                          <p:val>
                                            <p:fltVal val="360"/>
                                          </p:val>
                                        </p:tav>
                                        <p:tav tm="100000">
                                          <p:val>
                                            <p:fltVal val="0"/>
                                          </p:val>
                                        </p:tav>
                                      </p:tavLst>
                                    </p:anim>
                                    <p:animEffect transition="in" filter="fade">
                                      <p:cBhvr>
                                        <p:cTn id="6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C000"/>
                </a:solidFill>
              </a:rPr>
              <a:t>Summing It Up!</a:t>
            </a:r>
            <a:endParaRPr lang="en-US" dirty="0">
              <a:solidFill>
                <a:srgbClr val="FFC000"/>
              </a:solidFill>
            </a:endParaRPr>
          </a:p>
        </p:txBody>
      </p:sp>
      <p:sp>
        <p:nvSpPr>
          <p:cNvPr id="3" name="Content Placeholder 2"/>
          <p:cNvSpPr>
            <a:spLocks noGrp="1"/>
          </p:cNvSpPr>
          <p:nvPr>
            <p:ph idx="1"/>
          </p:nvPr>
        </p:nvSpPr>
        <p:spPr>
          <a:xfrm>
            <a:off x="0" y="1219201"/>
            <a:ext cx="9144000" cy="3200400"/>
          </a:xfrm>
        </p:spPr>
        <p:txBody>
          <a:bodyPr>
            <a:normAutofit fontScale="92500" lnSpcReduction="10000"/>
          </a:bodyPr>
          <a:lstStyle/>
          <a:p>
            <a:r>
              <a:rPr lang="en-US" dirty="0" smtClean="0">
                <a:solidFill>
                  <a:schemeClr val="bg2">
                    <a:lumMod val="90000"/>
                  </a:schemeClr>
                </a:solidFill>
              </a:rPr>
              <a:t>The Middle Ages was a time of complicated obligations that were necessary for survival. </a:t>
            </a:r>
          </a:p>
          <a:p>
            <a:r>
              <a:rPr lang="en-US" dirty="0" smtClean="0">
                <a:solidFill>
                  <a:schemeClr val="bg2">
                    <a:lumMod val="90000"/>
                  </a:schemeClr>
                </a:solidFill>
              </a:rPr>
              <a:t>Feudalism and the Manor System were an important part of this time period. </a:t>
            </a:r>
          </a:p>
          <a:p>
            <a:r>
              <a:rPr lang="en-US" dirty="0" smtClean="0">
                <a:solidFill>
                  <a:schemeClr val="bg2">
                    <a:lumMod val="90000"/>
                  </a:schemeClr>
                </a:solidFill>
              </a:rPr>
              <a:t>Another important part of the times was Religion. Next, we will be studying the role of the church in medieval times.</a:t>
            </a:r>
          </a:p>
        </p:txBody>
      </p:sp>
      <p:pic>
        <p:nvPicPr>
          <p:cNvPr id="73732" name="Picture 4" descr="http://www.travel-in-france.co.nz/userfiles/Image/catalogue/categorie/special_interest/via%20podiensis.jpg"/>
          <p:cNvPicPr>
            <a:picLocks noChangeAspect="1" noChangeArrowheads="1"/>
          </p:cNvPicPr>
          <p:nvPr/>
        </p:nvPicPr>
        <p:blipFill>
          <a:blip r:embed="rId3" cstate="print"/>
          <a:srcRect/>
          <a:stretch>
            <a:fillRect/>
          </a:stretch>
        </p:blipFill>
        <p:spPr bwMode="auto">
          <a:xfrm>
            <a:off x="5029200" y="4114800"/>
            <a:ext cx="3352800" cy="2427428"/>
          </a:xfrm>
          <a:prstGeom prst="rect">
            <a:avLst/>
          </a:prstGeom>
          <a:noFill/>
        </p:spPr>
      </p:pic>
      <p:pic>
        <p:nvPicPr>
          <p:cNvPr id="73734" name="Picture 6" descr="http://4.bp.blogspot.com/_6dKQTchkJaA/S9ffIJFSJrI/AAAAAAAAR-0/w2oeDvSocnY/s1600/Philo_mediev.jpg"/>
          <p:cNvPicPr>
            <a:picLocks noChangeAspect="1" noChangeArrowheads="1"/>
          </p:cNvPicPr>
          <p:nvPr/>
        </p:nvPicPr>
        <p:blipFill>
          <a:blip r:embed="rId4" cstate="print"/>
          <a:srcRect/>
          <a:stretch>
            <a:fillRect/>
          </a:stretch>
        </p:blipFill>
        <p:spPr bwMode="auto">
          <a:xfrm>
            <a:off x="1752600" y="3962400"/>
            <a:ext cx="2895600" cy="267792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3">
                                            <p:txEl>
                                              <p:pRg st="2" end="2"/>
                                            </p:txEl>
                                          </p:spTgt>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73734"/>
                                        </p:tgtEl>
                                        <p:attrNameLst>
                                          <p:attrName>style.visibility</p:attrName>
                                        </p:attrNameLst>
                                      </p:cBhvr>
                                      <p:to>
                                        <p:strVal val="visible"/>
                                      </p:to>
                                    </p:set>
                                    <p:anim calcmode="lin" valueType="num">
                                      <p:cBhvr>
                                        <p:cTn id="29" dur="500" fill="hold"/>
                                        <p:tgtEl>
                                          <p:spTgt spid="73734"/>
                                        </p:tgtEl>
                                        <p:attrNameLst>
                                          <p:attrName>ppt_w</p:attrName>
                                        </p:attrNameLst>
                                      </p:cBhvr>
                                      <p:tavLst>
                                        <p:tav tm="0">
                                          <p:val>
                                            <p:fltVal val="0"/>
                                          </p:val>
                                        </p:tav>
                                        <p:tav tm="100000">
                                          <p:val>
                                            <p:strVal val="#ppt_w"/>
                                          </p:val>
                                        </p:tav>
                                      </p:tavLst>
                                    </p:anim>
                                    <p:anim calcmode="lin" valueType="num">
                                      <p:cBhvr>
                                        <p:cTn id="30" dur="500" fill="hold"/>
                                        <p:tgtEl>
                                          <p:spTgt spid="73734"/>
                                        </p:tgtEl>
                                        <p:attrNameLst>
                                          <p:attrName>ppt_h</p:attrName>
                                        </p:attrNameLst>
                                      </p:cBhvr>
                                      <p:tavLst>
                                        <p:tav tm="0">
                                          <p:val>
                                            <p:fltVal val="0"/>
                                          </p:val>
                                        </p:tav>
                                        <p:tav tm="100000">
                                          <p:val>
                                            <p:strVal val="#ppt_h"/>
                                          </p:val>
                                        </p:tav>
                                      </p:tavLst>
                                    </p:anim>
                                    <p:anim calcmode="lin" valueType="num">
                                      <p:cBhvr>
                                        <p:cTn id="31" dur="500" fill="hold"/>
                                        <p:tgtEl>
                                          <p:spTgt spid="73734"/>
                                        </p:tgtEl>
                                        <p:attrNameLst>
                                          <p:attrName>style.rotation</p:attrName>
                                        </p:attrNameLst>
                                      </p:cBhvr>
                                      <p:tavLst>
                                        <p:tav tm="0">
                                          <p:val>
                                            <p:fltVal val="360"/>
                                          </p:val>
                                        </p:tav>
                                        <p:tav tm="100000">
                                          <p:val>
                                            <p:fltVal val="0"/>
                                          </p:val>
                                        </p:tav>
                                      </p:tavLst>
                                    </p:anim>
                                    <p:animEffect transition="in" filter="fade">
                                      <p:cBhvr>
                                        <p:cTn id="32" dur="500"/>
                                        <p:tgtEl>
                                          <p:spTgt spid="73734"/>
                                        </p:tgtEl>
                                      </p:cBhvr>
                                    </p:animEffect>
                                  </p:childTnLst>
                                </p:cTn>
                              </p:par>
                              <p:par>
                                <p:cTn id="33" presetID="49" presetClass="entr" presetSubtype="0" decel="100000" fill="hold" nodeType="withEffect">
                                  <p:stCondLst>
                                    <p:cond delay="0"/>
                                  </p:stCondLst>
                                  <p:childTnLst>
                                    <p:set>
                                      <p:cBhvr>
                                        <p:cTn id="34" dur="1" fill="hold">
                                          <p:stCondLst>
                                            <p:cond delay="0"/>
                                          </p:stCondLst>
                                        </p:cTn>
                                        <p:tgtEl>
                                          <p:spTgt spid="73732"/>
                                        </p:tgtEl>
                                        <p:attrNameLst>
                                          <p:attrName>style.visibility</p:attrName>
                                        </p:attrNameLst>
                                      </p:cBhvr>
                                      <p:to>
                                        <p:strVal val="visible"/>
                                      </p:to>
                                    </p:set>
                                    <p:anim calcmode="lin" valueType="num">
                                      <p:cBhvr>
                                        <p:cTn id="35" dur="500" fill="hold"/>
                                        <p:tgtEl>
                                          <p:spTgt spid="73732"/>
                                        </p:tgtEl>
                                        <p:attrNameLst>
                                          <p:attrName>ppt_w</p:attrName>
                                        </p:attrNameLst>
                                      </p:cBhvr>
                                      <p:tavLst>
                                        <p:tav tm="0">
                                          <p:val>
                                            <p:fltVal val="0"/>
                                          </p:val>
                                        </p:tav>
                                        <p:tav tm="100000">
                                          <p:val>
                                            <p:strVal val="#ppt_w"/>
                                          </p:val>
                                        </p:tav>
                                      </p:tavLst>
                                    </p:anim>
                                    <p:anim calcmode="lin" valueType="num">
                                      <p:cBhvr>
                                        <p:cTn id="36" dur="500" fill="hold"/>
                                        <p:tgtEl>
                                          <p:spTgt spid="73732"/>
                                        </p:tgtEl>
                                        <p:attrNameLst>
                                          <p:attrName>ppt_h</p:attrName>
                                        </p:attrNameLst>
                                      </p:cBhvr>
                                      <p:tavLst>
                                        <p:tav tm="0">
                                          <p:val>
                                            <p:fltVal val="0"/>
                                          </p:val>
                                        </p:tav>
                                        <p:tav tm="100000">
                                          <p:val>
                                            <p:strVal val="#ppt_h"/>
                                          </p:val>
                                        </p:tav>
                                      </p:tavLst>
                                    </p:anim>
                                    <p:anim calcmode="lin" valueType="num">
                                      <p:cBhvr>
                                        <p:cTn id="37" dur="500" fill="hold"/>
                                        <p:tgtEl>
                                          <p:spTgt spid="73732"/>
                                        </p:tgtEl>
                                        <p:attrNameLst>
                                          <p:attrName>style.rotation</p:attrName>
                                        </p:attrNameLst>
                                      </p:cBhvr>
                                      <p:tavLst>
                                        <p:tav tm="0">
                                          <p:val>
                                            <p:fltVal val="360"/>
                                          </p:val>
                                        </p:tav>
                                        <p:tav tm="100000">
                                          <p:val>
                                            <p:fltVal val="0"/>
                                          </p:val>
                                        </p:tav>
                                      </p:tavLst>
                                    </p:anim>
                                    <p:animEffect transition="in" filter="fade">
                                      <p:cBhvr>
                                        <p:cTn id="38" dur="500"/>
                                        <p:tgtEl>
                                          <p:spTgt spid="737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rgbClr val="FFC000"/>
                </a:solidFill>
              </a:rPr>
              <a:t>Vocabulary</a:t>
            </a:r>
            <a:endParaRPr lang="en-US" dirty="0">
              <a:solidFill>
                <a:srgbClr val="FFC000"/>
              </a:solidFill>
            </a:endParaRPr>
          </a:p>
        </p:txBody>
      </p:sp>
      <p:sp>
        <p:nvSpPr>
          <p:cNvPr id="3" name="Content Placeholder 2"/>
          <p:cNvSpPr>
            <a:spLocks noGrp="1"/>
          </p:cNvSpPr>
          <p:nvPr>
            <p:ph idx="1"/>
          </p:nvPr>
        </p:nvSpPr>
        <p:spPr/>
        <p:txBody>
          <a:bodyPr/>
          <a:lstStyle/>
          <a:p>
            <a:r>
              <a:rPr lang="en-US" dirty="0" smtClean="0">
                <a:solidFill>
                  <a:schemeClr val="bg2">
                    <a:lumMod val="90000"/>
                  </a:schemeClr>
                </a:solidFill>
              </a:rPr>
              <a:t>Serf – A worker in medieval Europe who was tied to the land on which he or she lived. </a:t>
            </a:r>
          </a:p>
          <a:p>
            <a:pPr>
              <a:buNone/>
            </a:pPr>
            <a:endParaRPr lang="en-US" dirty="0" smtClean="0">
              <a:solidFill>
                <a:schemeClr val="bg2">
                  <a:lumMod val="90000"/>
                </a:schemeClr>
              </a:solidFill>
            </a:endParaRPr>
          </a:p>
          <a:p>
            <a:r>
              <a:rPr lang="en-US" dirty="0" smtClean="0">
                <a:solidFill>
                  <a:schemeClr val="bg2">
                    <a:lumMod val="90000"/>
                  </a:schemeClr>
                </a:solidFill>
              </a:rPr>
              <a:t>Vassal – A knight who promised to support a lord in exchange for land in medieval Europe.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p:cTn id="15"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C000"/>
                </a:solidFill>
              </a:rPr>
              <a:t>Europe After the Fall of Rome</a:t>
            </a:r>
            <a:br>
              <a:rPr lang="en-US" dirty="0" smtClean="0">
                <a:solidFill>
                  <a:srgbClr val="FFC000"/>
                </a:solidFill>
              </a:rPr>
            </a:br>
            <a:r>
              <a:rPr lang="en-US" dirty="0" smtClean="0">
                <a:solidFill>
                  <a:srgbClr val="FFC000"/>
                </a:solidFill>
              </a:rPr>
              <a:t>Pages 503-505</a:t>
            </a:r>
            <a:endParaRPr lang="en-US" dirty="0">
              <a:solidFill>
                <a:srgbClr val="FFC000"/>
              </a:solidFill>
            </a:endParaRPr>
          </a:p>
        </p:txBody>
      </p:sp>
      <p:sp>
        <p:nvSpPr>
          <p:cNvPr id="3" name="Content Placeholder 2"/>
          <p:cNvSpPr>
            <a:spLocks noGrp="1"/>
          </p:cNvSpPr>
          <p:nvPr>
            <p:ph idx="1"/>
          </p:nvPr>
        </p:nvSpPr>
        <p:spPr>
          <a:xfrm>
            <a:off x="0" y="1371600"/>
            <a:ext cx="8229600" cy="4525963"/>
          </a:xfrm>
        </p:spPr>
        <p:txBody>
          <a:bodyPr/>
          <a:lstStyle/>
          <a:p>
            <a:r>
              <a:rPr lang="en-US" dirty="0" smtClean="0">
                <a:solidFill>
                  <a:schemeClr val="bg2">
                    <a:lumMod val="90000"/>
                  </a:schemeClr>
                </a:solidFill>
              </a:rPr>
              <a:t>Due to corruption among the government and invasions by enemies Rome began to decline. </a:t>
            </a:r>
          </a:p>
          <a:p>
            <a:r>
              <a:rPr lang="en-US" dirty="0" smtClean="0">
                <a:solidFill>
                  <a:schemeClr val="bg2">
                    <a:lumMod val="90000"/>
                  </a:schemeClr>
                </a:solidFill>
              </a:rPr>
              <a:t>After the fall of Rome, warlords start their own kingdoms and call themselves king. </a:t>
            </a:r>
          </a:p>
          <a:p>
            <a:r>
              <a:rPr lang="en-US" dirty="0" smtClean="0">
                <a:solidFill>
                  <a:schemeClr val="bg2">
                    <a:lumMod val="90000"/>
                  </a:schemeClr>
                </a:solidFill>
              </a:rPr>
              <a:t>This is when the Middle Ages or Medieval times began. </a:t>
            </a:r>
          </a:p>
          <a:p>
            <a:pPr>
              <a:buNone/>
            </a:pPr>
            <a:endParaRPr lang="en-US" dirty="0"/>
          </a:p>
        </p:txBody>
      </p:sp>
      <p:pic>
        <p:nvPicPr>
          <p:cNvPr id="2050" name="Picture 2" descr="http://rome.mrdonn.org/banner_rome_fall%5b1%5d.GIF"/>
          <p:cNvPicPr>
            <a:picLocks noChangeAspect="1" noChangeArrowheads="1"/>
          </p:cNvPicPr>
          <p:nvPr/>
        </p:nvPicPr>
        <p:blipFill>
          <a:blip r:embed="rId3" cstate="print"/>
          <a:srcRect/>
          <a:stretch>
            <a:fillRect/>
          </a:stretch>
        </p:blipFill>
        <p:spPr bwMode="auto">
          <a:xfrm>
            <a:off x="3810000" y="4089679"/>
            <a:ext cx="3886200" cy="260503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C000"/>
                </a:solidFill>
              </a:rPr>
              <a:t>Europe After the Fall of Rome</a:t>
            </a:r>
            <a:br>
              <a:rPr lang="en-US" dirty="0" smtClean="0">
                <a:solidFill>
                  <a:srgbClr val="FFC000"/>
                </a:solidFill>
              </a:rPr>
            </a:br>
            <a:r>
              <a:rPr lang="en-US" dirty="0" smtClean="0">
                <a:solidFill>
                  <a:srgbClr val="FFC000"/>
                </a:solidFill>
              </a:rPr>
              <a:t>Pages 503-505</a:t>
            </a:r>
            <a:endParaRPr lang="en-US" dirty="0">
              <a:solidFill>
                <a:srgbClr val="FFC000"/>
              </a:solidFill>
            </a:endParaRPr>
          </a:p>
        </p:txBody>
      </p:sp>
      <p:sp>
        <p:nvSpPr>
          <p:cNvPr id="3" name="Content Placeholder 2"/>
          <p:cNvSpPr>
            <a:spLocks noGrp="1"/>
          </p:cNvSpPr>
          <p:nvPr>
            <p:ph idx="1"/>
          </p:nvPr>
        </p:nvSpPr>
        <p:spPr>
          <a:xfrm>
            <a:off x="457200" y="1600200"/>
            <a:ext cx="4038600" cy="4525963"/>
          </a:xfrm>
        </p:spPr>
        <p:txBody>
          <a:bodyPr>
            <a:normAutofit/>
          </a:bodyPr>
          <a:lstStyle/>
          <a:p>
            <a:r>
              <a:rPr lang="en-US" dirty="0" smtClean="0">
                <a:solidFill>
                  <a:schemeClr val="bg2">
                    <a:lumMod val="90000"/>
                  </a:schemeClr>
                </a:solidFill>
              </a:rPr>
              <a:t>In the 480’s the Franks conquer Gaul (France)</a:t>
            </a:r>
          </a:p>
          <a:p>
            <a:pPr>
              <a:buNone/>
            </a:pPr>
            <a:endParaRPr lang="en-US" dirty="0" smtClean="0">
              <a:solidFill>
                <a:schemeClr val="bg2">
                  <a:lumMod val="90000"/>
                </a:schemeClr>
              </a:solidFill>
            </a:endParaRPr>
          </a:p>
          <a:p>
            <a:r>
              <a:rPr lang="en-US" dirty="0" smtClean="0">
                <a:solidFill>
                  <a:schemeClr val="bg2">
                    <a:lumMod val="90000"/>
                  </a:schemeClr>
                </a:solidFill>
              </a:rPr>
              <a:t>Under their leader, Clovis, they become a strong Christian kingdom. </a:t>
            </a:r>
          </a:p>
          <a:p>
            <a:pPr>
              <a:buNone/>
            </a:pPr>
            <a:endParaRPr lang="en-US" dirty="0">
              <a:solidFill>
                <a:schemeClr val="bg2">
                  <a:lumMod val="90000"/>
                </a:schemeClr>
              </a:solidFill>
            </a:endParaRPr>
          </a:p>
        </p:txBody>
      </p:sp>
      <p:pic>
        <p:nvPicPr>
          <p:cNvPr id="25604" name="Picture 4" descr="http://historywarsweapons.com/wp-content/uploads/image/Franks3.JPG"/>
          <p:cNvPicPr>
            <a:picLocks noChangeAspect="1" noChangeArrowheads="1"/>
          </p:cNvPicPr>
          <p:nvPr/>
        </p:nvPicPr>
        <p:blipFill>
          <a:blip r:embed="rId3" cstate="print"/>
          <a:srcRect/>
          <a:stretch>
            <a:fillRect/>
          </a:stretch>
        </p:blipFill>
        <p:spPr bwMode="auto">
          <a:xfrm>
            <a:off x="4572000" y="1447800"/>
            <a:ext cx="4572000" cy="496252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5604"/>
                                        </p:tgtEl>
                                        <p:attrNameLst>
                                          <p:attrName>style.visibility</p:attrName>
                                        </p:attrNameLst>
                                      </p:cBhvr>
                                      <p:to>
                                        <p:strVal val="visible"/>
                                      </p:to>
                                    </p:set>
                                    <p:anim calcmode="lin" valueType="num">
                                      <p:cBhvr>
                                        <p:cTn id="13" dur="500" fill="hold"/>
                                        <p:tgtEl>
                                          <p:spTgt spid="25604"/>
                                        </p:tgtEl>
                                        <p:attrNameLst>
                                          <p:attrName>ppt_w</p:attrName>
                                        </p:attrNameLst>
                                      </p:cBhvr>
                                      <p:tavLst>
                                        <p:tav tm="0">
                                          <p:val>
                                            <p:fltVal val="0"/>
                                          </p:val>
                                        </p:tav>
                                        <p:tav tm="100000">
                                          <p:val>
                                            <p:strVal val="#ppt_w"/>
                                          </p:val>
                                        </p:tav>
                                      </p:tavLst>
                                    </p:anim>
                                    <p:anim calcmode="lin" valueType="num">
                                      <p:cBhvr>
                                        <p:cTn id="14" dur="500" fill="hold"/>
                                        <p:tgtEl>
                                          <p:spTgt spid="25604"/>
                                        </p:tgtEl>
                                        <p:attrNameLst>
                                          <p:attrName>ppt_h</p:attrName>
                                        </p:attrNameLst>
                                      </p:cBhvr>
                                      <p:tavLst>
                                        <p:tav tm="0">
                                          <p:val>
                                            <p:fltVal val="0"/>
                                          </p:val>
                                        </p:tav>
                                        <p:tav tm="100000">
                                          <p:val>
                                            <p:strVal val="#ppt_h"/>
                                          </p:val>
                                        </p:tav>
                                      </p:tavLst>
                                    </p:anim>
                                    <p:anim calcmode="lin" valueType="num">
                                      <p:cBhvr>
                                        <p:cTn id="15" dur="500" fill="hold"/>
                                        <p:tgtEl>
                                          <p:spTgt spid="25604"/>
                                        </p:tgtEl>
                                        <p:attrNameLst>
                                          <p:attrName>style.rotation</p:attrName>
                                        </p:attrNameLst>
                                      </p:cBhvr>
                                      <p:tavLst>
                                        <p:tav tm="0">
                                          <p:val>
                                            <p:fltVal val="360"/>
                                          </p:val>
                                        </p:tav>
                                        <p:tav tm="100000">
                                          <p:val>
                                            <p:fltVal val="0"/>
                                          </p:val>
                                        </p:tav>
                                      </p:tavLst>
                                    </p:anim>
                                    <p:animEffect transition="in" filter="fade">
                                      <p:cBhvr>
                                        <p:cTn id="16" dur="500"/>
                                        <p:tgtEl>
                                          <p:spTgt spid="25604"/>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3"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24"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C000"/>
                </a:solidFill>
              </a:rPr>
              <a:t>Europe After the Fall of Rome</a:t>
            </a:r>
            <a:br>
              <a:rPr lang="en-US" dirty="0" smtClean="0">
                <a:solidFill>
                  <a:srgbClr val="FFC000"/>
                </a:solidFill>
              </a:rPr>
            </a:br>
            <a:r>
              <a:rPr lang="en-US" dirty="0" smtClean="0">
                <a:solidFill>
                  <a:srgbClr val="FFC000"/>
                </a:solidFill>
              </a:rPr>
              <a:t>Pages 503-505</a:t>
            </a:r>
            <a:endParaRPr lang="en-US" dirty="0">
              <a:solidFill>
                <a:srgbClr val="FFC000"/>
              </a:solidFill>
            </a:endParaRPr>
          </a:p>
        </p:txBody>
      </p:sp>
      <p:sp>
        <p:nvSpPr>
          <p:cNvPr id="3" name="Content Placeholder 2"/>
          <p:cNvSpPr>
            <a:spLocks noGrp="1"/>
          </p:cNvSpPr>
          <p:nvPr>
            <p:ph idx="1"/>
          </p:nvPr>
        </p:nvSpPr>
        <p:spPr>
          <a:xfrm>
            <a:off x="0" y="4953000"/>
            <a:ext cx="9144000" cy="1905000"/>
          </a:xfrm>
        </p:spPr>
        <p:txBody>
          <a:bodyPr>
            <a:normAutofit fontScale="92500" lnSpcReduction="10000"/>
          </a:bodyPr>
          <a:lstStyle/>
          <a:p>
            <a:r>
              <a:rPr lang="en-US" dirty="0" smtClean="0">
                <a:solidFill>
                  <a:schemeClr val="bg2">
                    <a:lumMod val="90000"/>
                  </a:schemeClr>
                </a:solidFill>
              </a:rPr>
              <a:t>In the late 700’s Charlemagne, warrior and leader, builds his powerful empire. </a:t>
            </a:r>
          </a:p>
          <a:p>
            <a:r>
              <a:rPr lang="en-US" dirty="0" smtClean="0">
                <a:solidFill>
                  <a:schemeClr val="bg2">
                    <a:lumMod val="90000"/>
                  </a:schemeClr>
                </a:solidFill>
              </a:rPr>
              <a:t>Charlemagne built his powerful empire by conquering many lands. </a:t>
            </a:r>
          </a:p>
        </p:txBody>
      </p:sp>
      <p:pic>
        <p:nvPicPr>
          <p:cNvPr id="27650" name="Picture 2" descr="http://www.bownet.org/jvulgamore/Maps%20of%20the%20MIddle%20Ages/charlemagneempire.jpg"/>
          <p:cNvPicPr>
            <a:picLocks noChangeAspect="1" noChangeArrowheads="1"/>
          </p:cNvPicPr>
          <p:nvPr/>
        </p:nvPicPr>
        <p:blipFill>
          <a:blip r:embed="rId3" cstate="print"/>
          <a:srcRect/>
          <a:stretch>
            <a:fillRect/>
          </a:stretch>
        </p:blipFill>
        <p:spPr bwMode="auto">
          <a:xfrm>
            <a:off x="2286000" y="1524000"/>
            <a:ext cx="4800600" cy="338224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p:cTn id="7" dur="500" fill="hold"/>
                                        <p:tgtEl>
                                          <p:spTgt spid="27650"/>
                                        </p:tgtEl>
                                        <p:attrNameLst>
                                          <p:attrName>ppt_w</p:attrName>
                                        </p:attrNameLst>
                                      </p:cBhvr>
                                      <p:tavLst>
                                        <p:tav tm="0">
                                          <p:val>
                                            <p:fltVal val="0"/>
                                          </p:val>
                                        </p:tav>
                                        <p:tav tm="100000">
                                          <p:val>
                                            <p:strVal val="#ppt_w"/>
                                          </p:val>
                                        </p:tav>
                                      </p:tavLst>
                                    </p:anim>
                                    <p:anim calcmode="lin" valueType="num">
                                      <p:cBhvr>
                                        <p:cTn id="8" dur="500" fill="hold"/>
                                        <p:tgtEl>
                                          <p:spTgt spid="27650"/>
                                        </p:tgtEl>
                                        <p:attrNameLst>
                                          <p:attrName>ppt_h</p:attrName>
                                        </p:attrNameLst>
                                      </p:cBhvr>
                                      <p:tavLst>
                                        <p:tav tm="0">
                                          <p:val>
                                            <p:fltVal val="0"/>
                                          </p:val>
                                        </p:tav>
                                        <p:tav tm="100000">
                                          <p:val>
                                            <p:strVal val="#ppt_h"/>
                                          </p:val>
                                        </p:tav>
                                      </p:tavLst>
                                    </p:anim>
                                    <p:anim calcmode="lin" valueType="num">
                                      <p:cBhvr>
                                        <p:cTn id="9" dur="500" fill="hold"/>
                                        <p:tgtEl>
                                          <p:spTgt spid="27650"/>
                                        </p:tgtEl>
                                        <p:attrNameLst>
                                          <p:attrName>style.rotation</p:attrName>
                                        </p:attrNameLst>
                                      </p:cBhvr>
                                      <p:tavLst>
                                        <p:tav tm="0">
                                          <p:val>
                                            <p:fltVal val="360"/>
                                          </p:val>
                                        </p:tav>
                                        <p:tav tm="100000">
                                          <p:val>
                                            <p:fltVal val="0"/>
                                          </p:val>
                                        </p:tav>
                                      </p:tavLst>
                                    </p:anim>
                                    <p:animEffect transition="in" filter="fade">
                                      <p:cBhvr>
                                        <p:cTn id="10" dur="500"/>
                                        <p:tgtEl>
                                          <p:spTgt spid="27650"/>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0" end="0"/>
                                            </p:txEl>
                                          </p:spTgt>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3"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2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C000"/>
                </a:solidFill>
              </a:rPr>
              <a:t>Europe After the Fall of Rome</a:t>
            </a:r>
            <a:br>
              <a:rPr lang="en-US" dirty="0" smtClean="0">
                <a:solidFill>
                  <a:srgbClr val="FFC000"/>
                </a:solidFill>
              </a:rPr>
            </a:br>
            <a:r>
              <a:rPr lang="en-US" dirty="0" smtClean="0">
                <a:solidFill>
                  <a:srgbClr val="FFC000"/>
                </a:solidFill>
              </a:rPr>
              <a:t>Pages 503-505</a:t>
            </a:r>
            <a:endParaRPr lang="en-US" dirty="0">
              <a:solidFill>
                <a:srgbClr val="FFC000"/>
              </a:solidFill>
            </a:endParaRPr>
          </a:p>
        </p:txBody>
      </p:sp>
      <p:sp>
        <p:nvSpPr>
          <p:cNvPr id="3" name="Content Placeholder 2"/>
          <p:cNvSpPr>
            <a:spLocks noGrp="1"/>
          </p:cNvSpPr>
          <p:nvPr>
            <p:ph idx="1"/>
          </p:nvPr>
        </p:nvSpPr>
        <p:spPr/>
        <p:txBody>
          <a:bodyPr/>
          <a:lstStyle/>
          <a:p>
            <a:r>
              <a:rPr lang="en-US" dirty="0" smtClean="0">
                <a:solidFill>
                  <a:schemeClr val="bg2">
                    <a:lumMod val="90000"/>
                  </a:schemeClr>
                </a:solidFill>
              </a:rPr>
              <a:t>Eventually, Charlemagne conquered Rome. </a:t>
            </a:r>
          </a:p>
          <a:p>
            <a:r>
              <a:rPr lang="en-US" dirty="0" smtClean="0">
                <a:solidFill>
                  <a:schemeClr val="bg2">
                    <a:lumMod val="90000"/>
                  </a:schemeClr>
                </a:solidFill>
              </a:rPr>
              <a:t>He had himself crowned Emperor of the Holy Roman Empire. This was conducted by Pope Leo III on Christmas Day. </a:t>
            </a:r>
          </a:p>
          <a:p>
            <a:endParaRPr lang="en-US" dirty="0"/>
          </a:p>
        </p:txBody>
      </p:sp>
      <p:pic>
        <p:nvPicPr>
          <p:cNvPr id="29698" name="Picture 2" descr="http://media-2.web.britannica.com/eb-media/26/96926-004-3E2CBE65.jpg"/>
          <p:cNvPicPr>
            <a:picLocks noChangeAspect="1" noChangeArrowheads="1"/>
          </p:cNvPicPr>
          <p:nvPr/>
        </p:nvPicPr>
        <p:blipFill>
          <a:blip r:embed="rId3" cstate="print"/>
          <a:srcRect/>
          <a:stretch>
            <a:fillRect/>
          </a:stretch>
        </p:blipFill>
        <p:spPr bwMode="auto">
          <a:xfrm>
            <a:off x="1219200" y="3810000"/>
            <a:ext cx="6553200" cy="281192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5"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nodeType="clickEffect">
                                  <p:stCondLst>
                                    <p:cond delay="0"/>
                                  </p:stCondLst>
                                  <p:childTnLst>
                                    <p:set>
                                      <p:cBhvr>
                                        <p:cTn id="20" dur="1" fill="hold">
                                          <p:stCondLst>
                                            <p:cond delay="0"/>
                                          </p:stCondLst>
                                        </p:cTn>
                                        <p:tgtEl>
                                          <p:spTgt spid="29698"/>
                                        </p:tgtEl>
                                        <p:attrNameLst>
                                          <p:attrName>style.visibility</p:attrName>
                                        </p:attrNameLst>
                                      </p:cBhvr>
                                      <p:to>
                                        <p:strVal val="visible"/>
                                      </p:to>
                                    </p:set>
                                    <p:anim calcmode="lin" valueType="num">
                                      <p:cBhvr>
                                        <p:cTn id="21" dur="500" fill="hold"/>
                                        <p:tgtEl>
                                          <p:spTgt spid="29698"/>
                                        </p:tgtEl>
                                        <p:attrNameLst>
                                          <p:attrName>ppt_w</p:attrName>
                                        </p:attrNameLst>
                                      </p:cBhvr>
                                      <p:tavLst>
                                        <p:tav tm="0">
                                          <p:val>
                                            <p:fltVal val="0"/>
                                          </p:val>
                                        </p:tav>
                                        <p:tav tm="100000">
                                          <p:val>
                                            <p:strVal val="#ppt_w"/>
                                          </p:val>
                                        </p:tav>
                                      </p:tavLst>
                                    </p:anim>
                                    <p:anim calcmode="lin" valueType="num">
                                      <p:cBhvr>
                                        <p:cTn id="22" dur="500" fill="hold"/>
                                        <p:tgtEl>
                                          <p:spTgt spid="29698"/>
                                        </p:tgtEl>
                                        <p:attrNameLst>
                                          <p:attrName>ppt_h</p:attrName>
                                        </p:attrNameLst>
                                      </p:cBhvr>
                                      <p:tavLst>
                                        <p:tav tm="0">
                                          <p:val>
                                            <p:fltVal val="0"/>
                                          </p:val>
                                        </p:tav>
                                        <p:tav tm="100000">
                                          <p:val>
                                            <p:strVal val="#ppt_h"/>
                                          </p:val>
                                        </p:tav>
                                      </p:tavLst>
                                    </p:anim>
                                    <p:anim calcmode="lin" valueType="num">
                                      <p:cBhvr>
                                        <p:cTn id="23" dur="500" fill="hold"/>
                                        <p:tgtEl>
                                          <p:spTgt spid="29698"/>
                                        </p:tgtEl>
                                        <p:attrNameLst>
                                          <p:attrName>style.rotation</p:attrName>
                                        </p:attrNameLst>
                                      </p:cBhvr>
                                      <p:tavLst>
                                        <p:tav tm="0">
                                          <p:val>
                                            <p:fltVal val="360"/>
                                          </p:val>
                                        </p:tav>
                                        <p:tav tm="100000">
                                          <p:val>
                                            <p:fltVal val="0"/>
                                          </p:val>
                                        </p:tav>
                                      </p:tavLst>
                                    </p:anim>
                                    <p:animEffect transition="in" filter="fade">
                                      <p:cBhvr>
                                        <p:cTn id="24" dur="5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C000"/>
                </a:solidFill>
              </a:rPr>
              <a:t>Europe After the Fall of Rome</a:t>
            </a:r>
            <a:br>
              <a:rPr lang="en-US" dirty="0" smtClean="0">
                <a:solidFill>
                  <a:srgbClr val="FFC000"/>
                </a:solidFill>
              </a:rPr>
            </a:br>
            <a:r>
              <a:rPr lang="en-US" dirty="0" smtClean="0">
                <a:solidFill>
                  <a:srgbClr val="FFC000"/>
                </a:solidFill>
              </a:rPr>
              <a:t>Pages 503-505</a:t>
            </a:r>
            <a:endParaRPr lang="en-US" dirty="0">
              <a:solidFill>
                <a:srgbClr val="FFC000"/>
              </a:solidFill>
            </a:endParaRPr>
          </a:p>
        </p:txBody>
      </p:sp>
      <p:sp>
        <p:nvSpPr>
          <p:cNvPr id="3" name="Content Placeholder 2"/>
          <p:cNvSpPr>
            <a:spLocks noGrp="1"/>
          </p:cNvSpPr>
          <p:nvPr>
            <p:ph idx="1"/>
          </p:nvPr>
        </p:nvSpPr>
        <p:spPr>
          <a:xfrm>
            <a:off x="228600" y="1600200"/>
            <a:ext cx="4267200" cy="5029200"/>
          </a:xfrm>
        </p:spPr>
        <p:txBody>
          <a:bodyPr>
            <a:normAutofit/>
          </a:bodyPr>
          <a:lstStyle/>
          <a:p>
            <a:r>
              <a:rPr lang="en-US" dirty="0" smtClean="0">
                <a:solidFill>
                  <a:schemeClr val="bg2">
                    <a:lumMod val="90000"/>
                  </a:schemeClr>
                </a:solidFill>
              </a:rPr>
              <a:t>In addition to being a great warrior and conquering many lands, Charlemagne also was a good leader. This allowed him to create a very strong empire. </a:t>
            </a:r>
          </a:p>
          <a:p>
            <a:endParaRPr lang="en-US" dirty="0" smtClean="0">
              <a:solidFill>
                <a:schemeClr val="bg2">
                  <a:lumMod val="90000"/>
                </a:schemeClr>
              </a:solidFill>
            </a:endParaRPr>
          </a:p>
        </p:txBody>
      </p:sp>
      <p:pic>
        <p:nvPicPr>
          <p:cNvPr id="33794" name="Picture 2" descr="http://freepages.family.rootsweb.ancestry.com/~mcgee411/GHTOUT/c6-charlemagne3.jpg"/>
          <p:cNvPicPr>
            <a:picLocks noChangeAspect="1" noChangeArrowheads="1"/>
          </p:cNvPicPr>
          <p:nvPr/>
        </p:nvPicPr>
        <p:blipFill>
          <a:blip r:embed="rId3" cstate="print"/>
          <a:srcRect/>
          <a:stretch>
            <a:fillRect/>
          </a:stretch>
        </p:blipFill>
        <p:spPr bwMode="auto">
          <a:xfrm>
            <a:off x="4800600" y="1524000"/>
            <a:ext cx="4095750" cy="494979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3794"/>
                                        </p:tgtEl>
                                        <p:attrNameLst>
                                          <p:attrName>style.visibility</p:attrName>
                                        </p:attrNameLst>
                                      </p:cBhvr>
                                      <p:to>
                                        <p:strVal val="visible"/>
                                      </p:to>
                                    </p:set>
                                    <p:anim calcmode="lin" valueType="num">
                                      <p:cBhvr>
                                        <p:cTn id="15" dur="500" fill="hold"/>
                                        <p:tgtEl>
                                          <p:spTgt spid="33794"/>
                                        </p:tgtEl>
                                        <p:attrNameLst>
                                          <p:attrName>ppt_w</p:attrName>
                                        </p:attrNameLst>
                                      </p:cBhvr>
                                      <p:tavLst>
                                        <p:tav tm="0">
                                          <p:val>
                                            <p:fltVal val="0"/>
                                          </p:val>
                                        </p:tav>
                                        <p:tav tm="100000">
                                          <p:val>
                                            <p:strVal val="#ppt_w"/>
                                          </p:val>
                                        </p:tav>
                                      </p:tavLst>
                                    </p:anim>
                                    <p:anim calcmode="lin" valueType="num">
                                      <p:cBhvr>
                                        <p:cTn id="16" dur="500" fill="hold"/>
                                        <p:tgtEl>
                                          <p:spTgt spid="33794"/>
                                        </p:tgtEl>
                                        <p:attrNameLst>
                                          <p:attrName>ppt_h</p:attrName>
                                        </p:attrNameLst>
                                      </p:cBhvr>
                                      <p:tavLst>
                                        <p:tav tm="0">
                                          <p:val>
                                            <p:fltVal val="0"/>
                                          </p:val>
                                        </p:tav>
                                        <p:tav tm="100000">
                                          <p:val>
                                            <p:strVal val="#ppt_h"/>
                                          </p:val>
                                        </p:tav>
                                      </p:tavLst>
                                    </p:anim>
                                    <p:anim calcmode="lin" valueType="num">
                                      <p:cBhvr>
                                        <p:cTn id="17" dur="500" fill="hold"/>
                                        <p:tgtEl>
                                          <p:spTgt spid="33794"/>
                                        </p:tgtEl>
                                        <p:attrNameLst>
                                          <p:attrName>style.rotation</p:attrName>
                                        </p:attrNameLst>
                                      </p:cBhvr>
                                      <p:tavLst>
                                        <p:tav tm="0">
                                          <p:val>
                                            <p:fltVal val="360"/>
                                          </p:val>
                                        </p:tav>
                                        <p:tav tm="100000">
                                          <p:val>
                                            <p:fltVal val="0"/>
                                          </p:val>
                                        </p:tav>
                                      </p:tavLst>
                                    </p:anim>
                                    <p:animEffect transition="in" filter="fade">
                                      <p:cBhvr>
                                        <p:cTn id="18" dur="500"/>
                                        <p:tgtEl>
                                          <p:spTgt spid="33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885</TotalTime>
  <Words>1781</Words>
  <Application>Microsoft Office PowerPoint</Application>
  <PresentationFormat>On-screen Show (4:3)</PresentationFormat>
  <Paragraphs>161</Paragraphs>
  <Slides>34</Slides>
  <Notes>34</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The Middle Ages </vt:lpstr>
      <vt:lpstr>Vocabulary</vt:lpstr>
      <vt:lpstr>Vocabulary</vt:lpstr>
      <vt:lpstr>Vocabulary</vt:lpstr>
      <vt:lpstr>Europe After the Fall of Rome Pages 503-505</vt:lpstr>
      <vt:lpstr>Europe After the Fall of Rome Pages 503-505</vt:lpstr>
      <vt:lpstr>Europe After the Fall of Rome Pages 503-505</vt:lpstr>
      <vt:lpstr>Europe After the Fall of Rome Pages 503-505</vt:lpstr>
      <vt:lpstr>Europe After the Fall of Rome Pages 503-505</vt:lpstr>
      <vt:lpstr>Europe After the Fall of Rome Pages 503-505</vt:lpstr>
      <vt:lpstr>Europe After the Fall of Rome Pages 503-505</vt:lpstr>
      <vt:lpstr>Europe After the Fall of Rome Pages 503-505</vt:lpstr>
      <vt:lpstr>Europe After the Fall of Rome Pages 503-505</vt:lpstr>
      <vt:lpstr>Europe After the Fall of Rome Pages 503-505</vt:lpstr>
      <vt:lpstr>Feudalism and Manor Life Pages 506 - 511</vt:lpstr>
      <vt:lpstr>Feudalism and Manor Life Pages 506 - 511</vt:lpstr>
      <vt:lpstr>Feudalism and Manor Life Pages 506 - 511</vt:lpstr>
      <vt:lpstr>Feudalism and Manor Life Pages 506 - 511</vt:lpstr>
      <vt:lpstr>Feudalism and Manor Life Pages 506 - 511</vt:lpstr>
      <vt:lpstr>Feudalism and Manor Life Pages 506 - 511</vt:lpstr>
      <vt:lpstr>Feudalism and Manor Life Pages 506 - 511</vt:lpstr>
      <vt:lpstr>Feudal Societies Pages 512 - 515</vt:lpstr>
      <vt:lpstr>Feudal Societies Pages 512 - 515</vt:lpstr>
      <vt:lpstr>Feudalism and Manor Life Pages 506 - 511</vt:lpstr>
      <vt:lpstr>Feudalism and Manor Life Pages 506 - 511</vt:lpstr>
      <vt:lpstr>Feudalism and Manor Life Pages 506 - 511</vt:lpstr>
      <vt:lpstr>Feudalism and Manor Life Pages 506 - 511</vt:lpstr>
      <vt:lpstr>Feudalism and Manor Life Pages 506 - 511</vt:lpstr>
      <vt:lpstr>Feudalism and Manor Life Pages 506 - 511</vt:lpstr>
      <vt:lpstr>Feudalism and Manor Life Pages 506 - 511</vt:lpstr>
      <vt:lpstr>Feudalism and Manor Life Pages 506 - 511</vt:lpstr>
      <vt:lpstr>Feudalism and Manor Life Pages 506 - 511</vt:lpstr>
      <vt:lpstr>Feudalism and Manor Life Pages 506 - 511</vt:lpstr>
      <vt:lpstr>Summing It Up!</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Middle Ages</dc:title>
  <dc:creator>Litman Family</dc:creator>
  <cp:lastModifiedBy>wolfa</cp:lastModifiedBy>
  <cp:revision>25</cp:revision>
  <dcterms:created xsi:type="dcterms:W3CDTF">2012-09-10T02:39:24Z</dcterms:created>
  <dcterms:modified xsi:type="dcterms:W3CDTF">2013-09-10T15:40:07Z</dcterms:modified>
</cp:coreProperties>
</file>